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1" r:id="rId6"/>
    <p:sldId id="262" r:id="rId7"/>
    <p:sldId id="264" r:id="rId8"/>
    <p:sldId id="265" r:id="rId9"/>
    <p:sldId id="266" r:id="rId10"/>
    <p:sldId id="274" r:id="rId11"/>
    <p:sldId id="267" r:id="rId12"/>
    <p:sldId id="268" r:id="rId13"/>
    <p:sldId id="269" r:id="rId14"/>
    <p:sldId id="271" r:id="rId15"/>
    <p:sldId id="275" r:id="rId16"/>
    <p:sldId id="270" r:id="rId17"/>
    <p:sldId id="273" r:id="rId18"/>
    <p:sldId id="277" r:id="rId19"/>
    <p:sldId id="272" r:id="rId20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608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175F7D-F9C8-437E-9A4A-18C56C7AB8FE}" type="datetime1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88A98BC-2DB8-47A3-A77F-B9E32C2662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2139-2D31-43DB-8DB2-2E51846B7605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BB1A04-13E8-48CD-97F9-AC2568E1A8D4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30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359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77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а 10" hidden="1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5EA47903-4962-411D-B72A-DB513BD0E2D0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E903AB-BAF5-4FC1-86CB-1B021FDA035E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BC2173-C078-4864-962F-B5A5348EED49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2" name="Місце для тексту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CEFAF5-D831-4602-BA51-EC9953087E9D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60" name="Текстове поле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uk-UA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61" name="Текстове поле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uk-UA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з і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81E4BB-E05E-46DF-9DD1-EF4A9025CE00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впц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7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8" name="Місце для тексту 3"/>
          <p:cNvSpPr>
            <a:spLocks noGrp="1"/>
          </p:cNvSpPr>
          <p:nvPr>
            <p:ph type="body" sz="half" idx="15" hasCustomPrompt="1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9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0" name="Місце для тексту 3"/>
          <p:cNvSpPr>
            <a:spLocks noGrp="1"/>
          </p:cNvSpPr>
          <p:nvPr>
            <p:ph type="body" sz="half" idx="16" hasCustomPrompt="1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1" name="Місце для тексту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2" name="Місце для тексту 3"/>
          <p:cNvSpPr>
            <a:spLocks noGrp="1"/>
          </p:cNvSpPr>
          <p:nvPr>
            <p:ph type="body" sz="half" idx="17" hasCustomPrompt="1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8A6AE8-8C91-4516-98E3-391216B6D069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впці зображе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9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0" name="Місце для зображення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1" name="Місце для тексту 3"/>
          <p:cNvSpPr>
            <a:spLocks noGrp="1"/>
          </p:cNvSpPr>
          <p:nvPr>
            <p:ph type="body" sz="half" idx="18" hasCustomPrompt="1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2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3" name="Місце для зображення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4" name="Місце для тексту 3"/>
          <p:cNvSpPr>
            <a:spLocks noGrp="1"/>
          </p:cNvSpPr>
          <p:nvPr>
            <p:ph type="body" sz="half" idx="19" hasCustomPrompt="1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5" name="Місце для тексту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6" name="Місце для зображення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7" name="Місце для тексту 3"/>
          <p:cNvSpPr>
            <a:spLocks noGrp="1"/>
          </p:cNvSpPr>
          <p:nvPr>
            <p:ph type="body" sz="half" idx="20" hasCustomPrompt="1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F83B5D-7EC3-4725-8CAC-BE37F3236F80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CB009-3EB6-44BF-85A0-5239426B8261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CFB950-241F-4D09-91BE-8291315A383F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97AD57-A2A8-4354-AB0A-FC4F41216E8A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C8635F-A17F-4016-8FB6-87E1E4693178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FDFAA0-5B13-45C6-9DD6-1CFB0F292A45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320DF-5941-4968-AC2E-4071318B139A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798A65-1DAB-4F85-8FC4-731CC783B64D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1C8023-8E9C-43AB-BBF9-8BE9589FEDE1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3773EA-AF86-4D79-ADB8-8107381CF6DD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98E025-3C18-4D6F-8D36-25961C06320B}" type="datetime1">
              <a:rPr lang="uk-UA" noProof="0" smtClean="0"/>
              <a:t>31.10.2024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а 7" hidden="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Група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Група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uk-UA" noProof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C5C0472-0FCC-4C2A-8360-520CD23F6123}" type="datetime1">
              <a:rPr lang="uk-UA" noProof="0" smtClean="0"/>
              <a:t>31.10.2024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а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/>
            </a:p>
          </p:txBody>
        </p:sp>
        <p:pic>
          <p:nvPicPr>
            <p:cNvPr id="12" name="Рисунок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a16="http://schemas.microsoft.com/office/drawing/2014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 descr="Лампочка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Група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Прямокутник із двома округленими протилежними кутами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/>
            </a:p>
          </p:txBody>
        </p:sp>
        <p:grpSp>
          <p:nvGrpSpPr>
            <p:cNvPr id="16" name="Група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Полілінія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Полілінія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Полілінія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Полілінія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Полілінія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Полілінія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Полілінія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Полілінія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Полілінія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Прямокутник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Полілінія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Полілінія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Полілінія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Полілінія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Полілінія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Полілінія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Полілінія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Полілінія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Полілінія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Прямокутник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0433" y="2235199"/>
            <a:ext cx="6964891" cy="2396067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листопада – Міжнародний день енергозбереження</a:t>
            </a: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1756E4-F8BA-5634-8889-1E6AB3C34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812" y="607062"/>
            <a:ext cx="1028101" cy="10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4A52E-BBE8-E2E4-8AA1-E16A54D6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96000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Запасаємось продуктами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B26510-83C4-C87D-6862-1C442EBE0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7201"/>
            <a:ext cx="5798127" cy="6400798"/>
          </a:xfrm>
        </p:spPr>
        <p:txBody>
          <a:bodyPr>
            <a:norm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uk-UA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55A91-414A-8907-CDC1-45EDE04984AB}"/>
              </a:ext>
            </a:extLst>
          </p:cNvPr>
          <p:cNvSpPr txBox="1"/>
          <p:nvPr/>
        </p:nvSpPr>
        <p:spPr>
          <a:xfrm>
            <a:off x="100668" y="457200"/>
            <a:ext cx="6293207" cy="6109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Туристичний пальник або примус</a:t>
            </a:r>
            <a:endParaRPr lang="uk-UA" sz="24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вже бачили фотографії винахідливих українців, які розігрівають їжу у духовці за допомогою 3–4 підпалених одночасно свічок та навіть умудряються готувати в такий спосіб яєшню. Це непоганий варіант, якщо світло вимкнули раз чи двічі. Але якщо відключення електроенергії нас супроводжуватимуть ще кілька місяців, варто подбати про ефективніший спосіб готування найпростіших страв, якщо у вас удома лише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 ж газова плита. Туристичний пальник вважається найпростішою газовою плиткою. Розміри має дуже скромні, але температура горіння — нічим не згірш ніж у газової конфорки, тож ви приготуєте і макарони, і гречку, і навіть легкий суп у маленькій каструлі.</a:t>
            </a:r>
            <a:endParaRPr lang="uk-UA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 гаджет споживає газ, який ви купите окремо в невеликих флаконах.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Увага: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такий спосіб приготування їжі підходить лише для дорослих, дітям суворо заборонено користуватися пальником без нагляду старших.</a:t>
            </a:r>
            <a:endParaRPr lang="uk-UA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24D7E8-D190-4E8D-A05B-6CD3D747C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543" y="1073791"/>
            <a:ext cx="5458780" cy="47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B26510-83C4-C87D-6862-1C442EBE0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7201"/>
            <a:ext cx="5798127" cy="6400798"/>
          </a:xfrm>
        </p:spPr>
        <p:txBody>
          <a:bodyPr>
            <a:norm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uk-UA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55A91-414A-8907-CDC1-45EDE04984AB}"/>
              </a:ext>
            </a:extLst>
          </p:cNvPr>
          <p:cNvSpPr txBox="1"/>
          <p:nvPr/>
        </p:nvSpPr>
        <p:spPr>
          <a:xfrm>
            <a:off x="0" y="0"/>
            <a:ext cx="6393875" cy="5627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400" b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Сумка-холодильник збереже продукти</a:t>
            </a:r>
            <a:endParaRPr lang="uk-UA" sz="2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випадок довготривалого відключення електроенергії (5 і більше годин)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надкорисною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річчю в господарстві стане сумка-холодильник, адже так шкода зіпсованих домашніх пельменів, м’яса, риби та запасу ягід, які у вас зберігаються в морозильній камері. Ізотермічна сумка протримає холод протягом 12 годин — головне, мати напоготові повністю заряджений акумулятор.</a:t>
            </a:r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цей варіант для вас витратний,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заморозьте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камері кілька пляшок із водою — вони виконають роль «охолоджувального елемента» та ще на кілька додаткових годин подовжать життя продуктам харчування.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11B9D-D13F-1FE6-F9C5-58C65998C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47" y="136321"/>
            <a:ext cx="5067300" cy="506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286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016CE-FFCB-40D4-AD78-B210EB61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4" y="67113"/>
            <a:ext cx="6941697" cy="62917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3A3F0E1-F84B-4994-907A-4AE16FBB0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225" y="609602"/>
            <a:ext cx="7499758" cy="295572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Пропонуємо кілька видів поживних і смачних круп, які ви можна приготувати, просто заливши окропом.</a:t>
            </a:r>
          </a:p>
          <a:p>
            <a:pPr algn="just">
              <a:lnSpc>
                <a:spcPct val="100000"/>
              </a:lnSpc>
            </a:pP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Кус-кус.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Після запарювання у співвідношенні 1:1 кашу перемішайте виделкою та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накрийте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кришкою. Потім можете зберігати її в термосі гаряченькою. </a:t>
            </a:r>
          </a:p>
          <a:p>
            <a:pPr algn="just">
              <a:lnSpc>
                <a:spcPct val="10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Заливати окропом можна й </a:t>
            </a: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пластівці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вівсяні, рисові, гречані, кукурудзяні. Експериментуйте!</a:t>
            </a:r>
          </a:p>
          <a:p>
            <a:pPr algn="just">
              <a:lnSpc>
                <a:spcPct val="100000"/>
              </a:lnSpc>
            </a:pPr>
            <a:r>
              <a:rPr lang="uk-UA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Гречка.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Цю крупу можна просто залити бульйоном, водою чи кефіром та залишити на ніч.</a:t>
            </a:r>
          </a:p>
          <a:p>
            <a:pPr algn="just">
              <a:lnSpc>
                <a:spcPct val="100000"/>
              </a:lnSpc>
            </a:pP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«запасливих білочок»</a:t>
            </a:r>
          </a:p>
          <a:p>
            <a:pPr algn="just">
              <a:lnSpc>
                <a:spcPct val="10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бодай приблизно знаєте, коли у вашому будинку вимикатимуть світло, і маєте лише електроприлади для приготування їжі та напоїв — станьте тією самою «запасливою білочкою» та попіклуйтеся про те, аби зробити чай, суп та залити їх у термоси за півгодини-годину до запланованого відключення. Також корисно мати вдома крекери, консерви та інші продукти для смачних і корисних перекусів, які не псуються.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мати вдома у темні й холодні часи ще й запас сублімованої їжі. Її асортимент вас вразить, а смак, за відгуками, теж чудовий як для запареного окропом обіду чи вечері. Тож ваші близькі неодмінно зрадіють борщику чи супу в чашці, каші з м’ясом і грибами, а для гурманів є навіть плов та десерти</a:t>
            </a:r>
          </a:p>
        </p:txBody>
      </p:sp>
      <p:pic>
        <p:nvPicPr>
          <p:cNvPr id="9" name="Місце для зображення 8">
            <a:extLst>
              <a:ext uri="{FF2B5EF4-FFF2-40B4-BE49-F238E27FC236}">
                <a16:creationId xmlns:a16="http://schemas.microsoft.com/office/drawing/2014/main" id="{5C4E7C1E-AFC6-C247-2910-B98504F4EB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09" r="26409"/>
          <a:stretch>
            <a:fillRect/>
          </a:stretch>
        </p:blipFill>
        <p:spPr>
          <a:xfrm>
            <a:off x="7633983" y="696286"/>
            <a:ext cx="448810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4A52E-BBE8-E2E4-8AA1-E16A54D6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233020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 СВІЙ ОРГАНІЗМ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B26510-83C4-C87D-6862-1C442EBE0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7201"/>
            <a:ext cx="5798127" cy="6400798"/>
          </a:xfrm>
        </p:spPr>
        <p:txBody>
          <a:bodyPr>
            <a:norm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uk-UA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55A91-414A-8907-CDC1-45EDE04984AB}"/>
              </a:ext>
            </a:extLst>
          </p:cNvPr>
          <p:cNvSpPr txBox="1"/>
          <p:nvPr/>
        </p:nvSpPr>
        <p:spPr>
          <a:xfrm>
            <a:off x="100668" y="457200"/>
            <a:ext cx="6233021" cy="712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Людям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похолодання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займіться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спортом,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укріпити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імунітет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(40+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день);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зробіть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щеплення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грипу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COVID–19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бустер);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відмовтесь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трансжирів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нікотину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надмірного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їжте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корисну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їжу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(зелень,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овочі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"Жирок" на зиму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накопичувати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зігнати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надмірна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вага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жодних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 нормальною вагою.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збагатити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сезонними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овочами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гарбузом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паприкою, капустою, томатами, ягодами.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харчовими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волокнами,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вітамінами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антиоксидантами,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корисно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uk-UA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Основні правила здорового способу життя весною - ITMED">
            <a:extLst>
              <a:ext uri="{FF2B5EF4-FFF2-40B4-BE49-F238E27FC236}">
                <a16:creationId xmlns:a16="http://schemas.microsoft.com/office/drawing/2014/main" id="{3F9AD9F2-B2A9-982E-BF2F-45744AD9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12" y="1200150"/>
            <a:ext cx="5648587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7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4A52E-BBE8-E2E4-8AA1-E16A54D6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384022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Граємось та </a:t>
            </a:r>
            <a:r>
              <a:rPr lang="uk-UA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розважаємоСЬ</a:t>
            </a:r>
            <a:endParaRPr lang="uk-UA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B26510-83C4-C87D-6862-1C442EBE0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7201"/>
            <a:ext cx="6096000" cy="6400798"/>
          </a:xfrm>
        </p:spPr>
        <p:txBody>
          <a:bodyPr>
            <a:normAutofit fontScale="55000" lnSpcReduction="20000"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uk-UA" sz="31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Ігри в </a:t>
            </a:r>
            <a:r>
              <a:rPr lang="uk-UA" sz="31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темряві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«Гаряче місце»</a:t>
            </a:r>
            <a:endParaRPr lang="uk-UA" sz="4400" b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популярна американська підліткова розвага: кожен у по черзі опиняється на «гарячому місці». Тоді решта можуть поставити цій людині 5 найпідступніших запитань, наприклад: коли ти востаннє списував на іспиті? Яка найбільша помилка у твоєму житті? У кого ти закохана? Лише одне запитання можна </a:t>
            </a:r>
            <a:r>
              <a:rPr lang="uk-UA" sz="2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ветувати</a:t>
            </a:r>
            <a:r>
              <a:rPr lang="uk-UA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пропустити, на решту доведеться відповісти чесно.</a:t>
            </a:r>
            <a:endParaRPr lang="uk-UA" sz="2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Олдскульна</a:t>
            </a:r>
            <a:r>
              <a:rPr lang="uk-UA" sz="44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гра в слова</a:t>
            </a:r>
            <a:endParaRPr lang="uk-UA" sz="4400" b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пригадуєте ви, як у дитинстві грали у варіацію гри «Слова» — «Міста»? Правила прості: спершу обираєте категорію слів — імена дівчат або хлопців, тварини, овочі, птахи. Перший гравець каже слово з категорії, наступний — слово на останню літеру і так далі. Наприклад: кінь — носоріг — горила — антилопа. Якщо ваші діти захоплюються якоюсь специфічною темою, можна це використати і називати різновиди динозаврів, комах чи екзотичних фруктів.</a:t>
            </a:r>
            <a:endParaRPr lang="uk-UA" sz="2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«20 запитань»</a:t>
            </a:r>
            <a:endParaRPr lang="uk-UA" sz="4400" b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 гра навчить дітей ставити запитання точно і прицільно, адже дитина має 20 спроб, щоб вгадати предмет або явище, яке задумав інший гравець. Запитання не можуть повторюватися, а відповіді можуть бути лише «так» або «ні».</a:t>
            </a:r>
            <a:endParaRPr lang="uk-UA" sz="2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«Що всередині?»</a:t>
            </a:r>
            <a:endParaRPr lang="uk-UA" sz="4400" b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2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 називаєте предмет, а дитина має одразу сказати, що чи хто всередині. Наприклад: ваза — квіти, чашка — кава, холодильник — борщ, кавун — насіння, клітка — хом’ячок.</a:t>
            </a:r>
            <a:endParaRPr lang="uk-UA" sz="2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uk-UA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4304EB-024D-C64A-4B6D-C841CAA4F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14400"/>
            <a:ext cx="5958980" cy="48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A4CCA-2661-459A-85CD-150539F5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8" y="453006"/>
            <a:ext cx="5427677" cy="1796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до холоду та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b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8B7B74-B80E-46BB-B9C0-84CD1DDD9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558" y="2249486"/>
            <a:ext cx="6891363" cy="3541714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чуйні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холоду та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екстренних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запастися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кормом і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ліками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них. </a:t>
            </a:r>
          </a:p>
          <a:p>
            <a:pPr algn="just"/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зоомагазинах.   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зображення 7">
            <a:extLst>
              <a:ext uri="{FF2B5EF4-FFF2-40B4-BE49-F238E27FC236}">
                <a16:creationId xmlns:a16="http://schemas.microsoft.com/office/drawing/2014/main" id="{9A88612F-FC82-48EC-80CA-19F14CF1D7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09" r="26409"/>
          <a:stretch>
            <a:fillRect/>
          </a:stretch>
        </p:blipFill>
        <p:spPr>
          <a:xfrm>
            <a:off x="7380720" y="609601"/>
            <a:ext cx="4238031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B26510-83C4-C87D-6862-1C442EBE0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7201"/>
            <a:ext cx="5798127" cy="6400798"/>
          </a:xfrm>
        </p:spPr>
        <p:txBody>
          <a:bodyPr>
            <a:norm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uk-UA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7AB5AE-71AA-3640-2873-FFF5AF46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6" y="151002"/>
            <a:ext cx="11836867" cy="6509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F908D-545E-02B5-8D2F-3FEDB27CC354}"/>
              </a:ext>
            </a:extLst>
          </p:cNvPr>
          <p:cNvSpPr txBox="1"/>
          <p:nvPr/>
        </p:nvSpPr>
        <p:spPr>
          <a:xfrm>
            <a:off x="335561" y="536895"/>
            <a:ext cx="115935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 ЕЛЕКТРОЕНЕРГІЇ –</a:t>
            </a:r>
          </a:p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ВНЕСОК У СПІЛЬНУ ПЕРЕМОГУ!</a:t>
            </a:r>
          </a:p>
        </p:txBody>
      </p:sp>
    </p:spTree>
    <p:extLst>
      <p:ext uri="{BB962C8B-B14F-4D97-AF65-F5344CB8AC3E}">
        <p14:creationId xmlns:p14="http://schemas.microsoft.com/office/powerpoint/2010/main" val="355276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кутник 90">
            <a:extLst>
              <a:ext uri="{FF2B5EF4-FFF2-40B4-BE49-F238E27FC236}">
                <a16:creationId xmlns:a16="http://schemas.microsoft.com/office/drawing/2014/main" id="{5BE62A68-92FB-4DA6-B1D6-FA043544A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pic>
        <p:nvPicPr>
          <p:cNvPr id="93" name="Рисунок 2">
            <a:extLst>
              <a:ext uri="{FF2B5EF4-FFF2-40B4-BE49-F238E27FC236}">
                <a16:creationId xmlns:a16="http://schemas.microsoft.com/office/drawing/2014/main" id="{10A6DFCC-5864-48A7-8196-CBCF038BB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a16="http://schemas.microsoft.com/office/drawing/2014/main" xmlns:dgm="http://schemas.openxmlformats.org/drawingml/2006/diagram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Група 94" hidden="1">
            <a:extLst>
              <a:ext uri="{FF2B5EF4-FFF2-40B4-BE49-F238E27FC236}">
                <a16:creationId xmlns:a16="http://schemas.microsoft.com/office/drawing/2014/main" id="{03CA880E-A155-41A2-B87D-21AC3CE33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id="{AD179668-A46F-4D4C-8C75-2F3B4B57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0DB283C2-E19A-4A75-909F-450DB72DE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B674E08A-09B5-42AD-805C-43DAE1D0B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248B903F-D11E-41B4-A6F7-5ACF56D76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68B65942-DED3-475B-B28D-839E15541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54C02C20-8E50-4D5F-9E89-7266186B1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057C79DE-C22B-4732-B921-1EEF64DAD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21E55FE5-F856-4E6D-A505-4A5AA92FC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564ACC84-D8A2-43FB-AB43-D7A892AC8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33DE6074-A243-4841-8A21-41739E524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6AD73007-A6A4-498E-8AF9-C3F7D61D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ine 16">
              <a:extLst>
                <a:ext uri="{FF2B5EF4-FFF2-40B4-BE49-F238E27FC236}">
                  <a16:creationId xmlns:a16="http://schemas.microsoft.com/office/drawing/2014/main" id="{541BFD40-70B0-48BA-9216-9C67411F4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7DFC59A5-0E43-4308-8BFB-F505CFB54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0852232F-7FE7-4B61-AC34-F29289DAC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F2467A7F-F122-4464-A682-8C4DB1DA1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2178D569-0695-49D6-8261-1BF6E2E48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id="{E289FFF1-2E96-4F4A-94D2-D1FED6AE8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F0509D92-D47A-49BC-899A-0C2AB53BC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606E419B-186B-4DA7-95FA-F921A2D3F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35DBBAC4-A0DC-44A6-A64F-3FF22BC30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5">
              <a:extLst>
                <a:ext uri="{FF2B5EF4-FFF2-40B4-BE49-F238E27FC236}">
                  <a16:creationId xmlns:a16="http://schemas.microsoft.com/office/drawing/2014/main" id="{45359546-A3CF-4560-869D-4C642B0F7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id="{A9D2DDA1-3EE0-4B5E-8107-6000BCB2B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6DA22C48-18EA-47BE-B75A-9594E025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411A5F9B-C5BD-4FE0-BEE1-5FA9B82FB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AFFCFD60-FB34-408B-A2EA-311A1093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72B9EBCA-3EF6-4296-80E0-CD849B2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id="{CC021197-0DB7-42B6-93BB-32252A93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4035"/>
            <a:ext cx="3978972" cy="4002222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 та мета свята</a:t>
            </a:r>
          </a:p>
        </p:txBody>
      </p:sp>
      <p:sp useBgFill="1">
        <p:nvSpPr>
          <p:cNvPr id="124" name="Прямокутник із двома округленими протилежними кутами 6">
            <a:extLst>
              <a:ext uri="{FF2B5EF4-FFF2-40B4-BE49-F238E27FC236}">
                <a16:creationId xmlns:a16="http://schemas.microsoft.com/office/drawing/2014/main" id="{7C30BDFE-E13B-4CD1-9371-FAEDFF80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grpSp>
        <p:nvGrpSpPr>
          <p:cNvPr id="126" name="Група 125" hidden="1">
            <a:extLst>
              <a:ext uri="{FF2B5EF4-FFF2-40B4-BE49-F238E27FC236}">
                <a16:creationId xmlns:a16="http://schemas.microsoft.com/office/drawing/2014/main" id="{A847D4E2-EA7B-40EF-8062-D1FAF838F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F1549F3B-53A1-4D15-8E8E-4297D91B8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841347B2-F767-433C-946A-1B19B4C40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B34A4847-B6CA-4001-8EB1-33B3854A4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EF334B32-D0A0-45DE-99CB-37A3E56EC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5D1098DF-5812-4A6F-A4B7-AFEBEDA98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2A72CC5D-2EA1-4ABD-B694-045401D7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47B8C57D-403F-4D5B-9724-24276E99B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4890E5D3-F793-4B6A-AA8F-1F6C03BD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68A2FE4A-346D-4EA5-B377-EED451516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2F12D5D5-9BB1-4D89-B5B4-8F8353825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68CDC7-CD5B-9A4D-1420-9C6D728C6C61}"/>
              </a:ext>
            </a:extLst>
          </p:cNvPr>
          <p:cNvSpPr txBox="1"/>
          <p:nvPr/>
        </p:nvSpPr>
        <p:spPr>
          <a:xfrm>
            <a:off x="4039871" y="853438"/>
            <a:ext cx="70456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Рішення про </a:t>
            </a: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цієї екологічної дати було прийнято в квітні 2008 року у Казахстані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міжнародній нараді координаторів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SPARE.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вже в листопаді 2008-го світ відзначив перший </a:t>
            </a: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енергозбереження.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свято отримало статус міжнародного, оскільки взяти участь у проекті побажали близько 20 країн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світу.</a:t>
            </a:r>
            <a:b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Основна </a:t>
            </a: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свята — привернути увагу влади та громадськості до раціонального використання ресурсів та розвитку відновлювальних джерел енергії. 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Економія енергії дозволить знизити забруднення навколишнього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9566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кутник 90">
            <a:extLst>
              <a:ext uri="{FF2B5EF4-FFF2-40B4-BE49-F238E27FC236}">
                <a16:creationId xmlns:a16="http://schemas.microsoft.com/office/drawing/2014/main" id="{5BE62A68-92FB-4DA6-B1D6-FA043544A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pic>
        <p:nvPicPr>
          <p:cNvPr id="93" name="Рисунок 2">
            <a:extLst>
              <a:ext uri="{FF2B5EF4-FFF2-40B4-BE49-F238E27FC236}">
                <a16:creationId xmlns:a16="http://schemas.microsoft.com/office/drawing/2014/main" id="{10A6DFCC-5864-48A7-8196-CBCF038BB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dgm="http://schemas.openxmlformats.org/drawingml/2006/diagram" xmlns:a16="http://schemas.microsoft.com/office/drawing/2014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Група 94" hidden="1">
            <a:extLst>
              <a:ext uri="{FF2B5EF4-FFF2-40B4-BE49-F238E27FC236}">
                <a16:creationId xmlns:a16="http://schemas.microsoft.com/office/drawing/2014/main" id="{03CA880E-A155-41A2-B87D-21AC3CE33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id="{AD179668-A46F-4D4C-8C75-2F3B4B57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0DB283C2-E19A-4A75-909F-450DB72DE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B674E08A-09B5-42AD-805C-43DAE1D0B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248B903F-D11E-41B4-A6F7-5ACF56D76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68B65942-DED3-475B-B28D-839E15541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54C02C20-8E50-4D5F-9E89-7266186B1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057C79DE-C22B-4732-B921-1EEF64DAD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21E55FE5-F856-4E6D-A505-4A5AA92FC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564ACC84-D8A2-43FB-AB43-D7A892AC8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33DE6074-A243-4841-8A21-41739E524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6AD73007-A6A4-498E-8AF9-C3F7D61D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ine 16">
              <a:extLst>
                <a:ext uri="{FF2B5EF4-FFF2-40B4-BE49-F238E27FC236}">
                  <a16:creationId xmlns:a16="http://schemas.microsoft.com/office/drawing/2014/main" id="{541BFD40-70B0-48BA-9216-9C67411F4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7DFC59A5-0E43-4308-8BFB-F505CFB54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0852232F-7FE7-4B61-AC34-F29289DAC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F2467A7F-F122-4464-A682-8C4DB1DA1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2178D569-0695-49D6-8261-1BF6E2E48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id="{E289FFF1-2E96-4F4A-94D2-D1FED6AE8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F0509D92-D47A-49BC-899A-0C2AB53BC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606E419B-186B-4DA7-95FA-F921A2D3F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35DBBAC4-A0DC-44A6-A64F-3FF22BC30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5">
              <a:extLst>
                <a:ext uri="{FF2B5EF4-FFF2-40B4-BE49-F238E27FC236}">
                  <a16:creationId xmlns:a16="http://schemas.microsoft.com/office/drawing/2014/main" id="{45359546-A3CF-4560-869D-4C642B0F7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id="{A9D2DDA1-3EE0-4B5E-8107-6000BCB2B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6DA22C48-18EA-47BE-B75A-9594E025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411A5F9B-C5BD-4FE0-BEE1-5FA9B82FB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AFFCFD60-FB34-408B-A2EA-311A1093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72B9EBCA-3EF6-4296-80E0-CD849B2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id="{CC021197-0DB7-42B6-93BB-32252A93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66" y="1254035"/>
            <a:ext cx="4040674" cy="4002222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Реалії сьогодення</a:t>
            </a:r>
          </a:p>
        </p:txBody>
      </p:sp>
      <p:sp useBgFill="1">
        <p:nvSpPr>
          <p:cNvPr id="124" name="Прямокутник із двома округленими протилежними кутами 6">
            <a:extLst>
              <a:ext uri="{FF2B5EF4-FFF2-40B4-BE49-F238E27FC236}">
                <a16:creationId xmlns:a16="http://schemas.microsoft.com/office/drawing/2014/main" id="{7C30BDFE-E13B-4CD1-9371-FAEDFF80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grpSp>
        <p:nvGrpSpPr>
          <p:cNvPr id="126" name="Група 125" hidden="1">
            <a:extLst>
              <a:ext uri="{FF2B5EF4-FFF2-40B4-BE49-F238E27FC236}">
                <a16:creationId xmlns:a16="http://schemas.microsoft.com/office/drawing/2014/main" id="{A847D4E2-EA7B-40EF-8062-D1FAF838F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F1549F3B-53A1-4D15-8E8E-4297D91B8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841347B2-F767-433C-946A-1B19B4C40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B34A4847-B6CA-4001-8EB1-33B3854A4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EF334B32-D0A0-45DE-99CB-37A3E56EC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5D1098DF-5812-4A6F-A4B7-AFEBEDA98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2A72CC5D-2EA1-4ABD-B694-045401D7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47B8C57D-403F-4D5B-9724-24276E99B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4890E5D3-F793-4B6A-AA8F-1F6C03BD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68A2FE4A-346D-4EA5-B377-EED451516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2F12D5D5-9BB1-4D89-B5B4-8F8353825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68CDC7-CD5B-9A4D-1420-9C6D728C6C61}"/>
              </a:ext>
            </a:extLst>
          </p:cNvPr>
          <p:cNvSpPr txBox="1"/>
          <p:nvPr/>
        </p:nvSpPr>
        <p:spPr>
          <a:xfrm>
            <a:off x="4035109" y="853438"/>
            <a:ext cx="70504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Масові відключення світла — наша нова реальність.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суть та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завдає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ракетних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ударів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критичної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для того,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катастрофу та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залякати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нас. Тому,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централізованого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газу та води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бути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час.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аварійних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відремонтувати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перемикання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ввести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думаємо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69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4A52E-BBE8-E2E4-8AA1-E16A54D6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96000" cy="1808018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Відключення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найповніший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чекл</a:t>
            </a:r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uk-UA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B26510-83C4-C87D-6862-1C442EBE0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08019"/>
            <a:ext cx="5798127" cy="504997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СВІТИМО</a:t>
            </a:r>
          </a:p>
          <a:p>
            <a:pPr algn="ctr">
              <a:lnSpc>
                <a:spcPct val="150000"/>
              </a:lnSpc>
            </a:pPr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ЗАРЯДЖАЄМО</a:t>
            </a:r>
          </a:p>
          <a:p>
            <a:pPr algn="ctr">
              <a:lnSpc>
                <a:spcPct val="150000"/>
              </a:lnSpc>
            </a:pPr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ГРІЄМОСЬ</a:t>
            </a:r>
          </a:p>
          <a:p>
            <a:pPr algn="ctr">
              <a:lnSpc>
                <a:spcPct val="150000"/>
              </a:lnSpc>
            </a:pPr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ЗАПАСАЄМОСЬ ПРОДУКТАМИ</a:t>
            </a:r>
          </a:p>
          <a:p>
            <a:pPr algn="ctr">
              <a:lnSpc>
                <a:spcPct val="150000"/>
              </a:lnSpc>
            </a:pPr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 ОРГАНІЗМ</a:t>
            </a:r>
          </a:p>
          <a:p>
            <a:pPr algn="ctr">
              <a:lnSpc>
                <a:spcPct val="150000"/>
              </a:lnSpc>
            </a:pPr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ГРАЄМОСЬ І РОЗВАЖАЄМОСЬ</a:t>
            </a:r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F5DF8A8B-FA73-42F0-8930-14E56187BD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28" r="26428"/>
          <a:stretch>
            <a:fillRect/>
          </a:stretch>
        </p:blipFill>
        <p:spPr>
          <a:xfrm>
            <a:off x="6669247" y="385894"/>
            <a:ext cx="4941115" cy="58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9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4A52E-BBE8-E2E4-8AA1-E16A54D6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96000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СВІТИМО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B26510-83C4-C87D-6862-1C442EBE0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7201"/>
            <a:ext cx="5798127" cy="640079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6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Світлодіодна лампочка з акумулятором</a:t>
            </a:r>
            <a:endParaRPr lang="uk-UA" sz="26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1990-х ми використовували свічки, а часом і гасові лампи під час віялових відключень електроенергії. Але сучасні технології пропонують дещо зручніше у використанні — </a:t>
            </a:r>
            <a:r>
              <a:rPr lang="uk-UA" sz="1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лампи з акумулятором.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 роботи такої лампочки без підзарядки — у середньому 5 годин, і світить вона нічим не гірше звичайної. Ви просто вкручуєте її в цоколь замість звичайної - і сусіди на наступний день вас розпитують, чому світло не зникло лише у вашій квартирі. Хто встиг скористатися таким гаджетом, каже, що повертатися до свічок після використання диво-лампи геть не хочеться.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26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Ліхтар</a:t>
            </a:r>
            <a:endParaRPr lang="uk-UA" sz="26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 звичайним ліхтарем на батарейках вам буде зручніше шукати потрібні речі у шафах. А ще з ним можна вийти гуляти на вулицю разом із собакою, коли весь район огорнула темрява, чорна, як наміри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рашистів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І це точно зручніше й ефективніше, аніж присвічувати собі ліхтариком з мобільного. А якщо у вас вдома є будь-який торшер — просто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поставте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місце лампочки ліхтар і насолоджуйтесь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красивезним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розсіяним світлом.</a:t>
            </a:r>
            <a:endParaRPr lang="uk-UA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uk-UA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Місце для зображення 8">
            <a:extLst>
              <a:ext uri="{FF2B5EF4-FFF2-40B4-BE49-F238E27FC236}">
                <a16:creationId xmlns:a16="http://schemas.microsoft.com/office/drawing/2014/main" id="{2C344364-24DA-A5A9-D2A1-C43E97ED2C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97" r="16697"/>
          <a:stretch>
            <a:fillRect/>
          </a:stretch>
        </p:blipFill>
        <p:spPr>
          <a:xfrm>
            <a:off x="7596189" y="3969326"/>
            <a:ext cx="2906856" cy="2774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A5921E-A3E2-8170-0AFE-2ECAD729E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55" y="1066800"/>
            <a:ext cx="2907289" cy="2351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30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4A52E-BBE8-E2E4-8AA1-E16A54D6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96000" cy="914399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заряджаємо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B26510-83C4-C87D-6862-1C442EBE0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914400"/>
            <a:ext cx="5798127" cy="5663046"/>
          </a:xfrm>
        </p:spPr>
        <p:txBody>
          <a:bodyPr>
            <a:norm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Павербанк</a:t>
            </a:r>
            <a:r>
              <a:rPr lang="uk-UA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ноутбуків, планшетів і смартфонів</a:t>
            </a:r>
            <a:endParaRPr lang="uk-UA" sz="28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середньому віялові відключення електроенергії тривають 3–4 години. І часто починаються в розпал робочого дня. Це засмучує й дратує водночас, адже сидіти з ноутбуком посеред ночі, виконуючи недороблене вдень — «задоволення» для людей із совиним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типажем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 й ті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віддадуть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перевагу перегляду фільму чи відпочинку. Тому буде доцільно придбати один потужний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павербанк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Якщо такий гаджет заряджений повністю, його вистачить на одну чи півтори зарядки вашого «ноута» або до 5 повних зарядок мобільного телефону.</a:t>
            </a:r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uk-UA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EF2889-5C20-41B0-8306-4D553D672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8" y="623455"/>
            <a:ext cx="5361617" cy="54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1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679A7F-3FE8-4A03-B665-0BF8E4199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0919" y="109058"/>
            <a:ext cx="5934511" cy="6149130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</a:t>
            </a:r>
            <a:r>
              <a:rPr lang="uk-UA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роутер</a:t>
            </a:r>
            <a:r>
              <a:rPr lang="uk-UA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вбудованою батареєю </a:t>
            </a:r>
          </a:p>
          <a:p>
            <a:pPr algn="just"/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із відключенням світла зникає і мобільний інтернет. Так стається тому, що компанії мобільного зв’язку в разі тривалих відключень використовують дизель-генератори. Але якщо світла немає в багатьох регіонах, навіть великий парк дизель-генераторів не зарадить доставці альтернативних елементів живлення одночасно до великої кількості базових станцій. Ось ми й ламаємо голову — як же роздати собі на ноутбук бодай трішки інтернету? Рішення і тут є, хоча теж не з дешевих: мобільний </a:t>
            </a:r>
            <a:r>
              <a:rPr lang="uk-UA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роутер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має вбудовану батарею. Його заряду вистачає на від 5 до 11 годин роботи залежно від обраної вами потужності. А для найвищої швидкості інтернету такі </a:t>
            </a:r>
            <a:r>
              <a:rPr lang="uk-UA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роутери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напряму </a:t>
            </a:r>
            <a:r>
              <a:rPr lang="uk-UA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під’єднувати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ноутбука через кабель. А ще їх можна використовувати як </a:t>
            </a:r>
            <a:r>
              <a:rPr lang="uk-UA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павербанки</a:t>
            </a: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заряджання інших пристроїв.</a:t>
            </a:r>
          </a:p>
          <a:p>
            <a:pPr algn="just"/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 обрати в налаштуваннях телефону опцію «Автоматичний вибір мережі» та скористатися послугою національного роумінгу. Можливо, так ваш мобільний інтернет працюватиме трохи спритніше.</a:t>
            </a:r>
          </a:p>
          <a:p>
            <a:endParaRPr lang="uk-UA" sz="17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0908E3-1355-4FC0-9FDA-93C947553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370" y="609601"/>
            <a:ext cx="3792041" cy="51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2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4A52E-BBE8-E2E4-8AA1-E16A54D6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96000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заряджаємо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B26510-83C4-C87D-6862-1C442EBE0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7201"/>
            <a:ext cx="5798127" cy="6400798"/>
          </a:xfrm>
        </p:spPr>
        <p:txBody>
          <a:bodyPr>
            <a:norm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uk-UA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55A91-414A-8907-CDC1-45EDE04984AB}"/>
              </a:ext>
            </a:extLst>
          </p:cNvPr>
          <p:cNvSpPr txBox="1"/>
          <p:nvPr/>
        </p:nvSpPr>
        <p:spPr>
          <a:xfrm>
            <a:off x="100669" y="457200"/>
            <a:ext cx="5798128" cy="6484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Зарядна станція</a:t>
            </a:r>
            <a:endParaRPr lang="uk-UA" sz="2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справжній монстр серед зарядних пристроїв, така собі </a:t>
            </a:r>
            <a:r>
              <a:rPr lang="uk-U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мініелектростанція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вас на кухні. Ціна відповідна. Але якщо маєте маленьких дітей і користування електрикою для вас — не розкіш, а справа виживання, до зарядної станції варто придивитися. Вона заряджає 7–9 пристроїв одночасно, тож у вас удома працюватимуть і </a:t>
            </a:r>
            <a:r>
              <a:rPr lang="uk-U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мультиварка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холодильник, і пральна машина. Заряджання станції теж не займає багато часу: близько години — і вона знову готова рятувати ваш побут.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того як у вашому домі вимкнули електроенергію, </a:t>
            </a:r>
            <a:r>
              <a:rPr lang="uk-U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вийміть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із розеток електроприлади, адже наступний стрибок енергії (а особливо його повторення) може вивести їх з ладу. Або ж можете придбати спеціальні адаптери, що захистять пристрої від перепадів.</a:t>
            </a:r>
            <a:endParaRPr lang="uk-UA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uk-UA" sz="1800" dirty="0">
              <a:solidFill>
                <a:srgbClr val="000000"/>
              </a:solidFill>
              <a:effectLst/>
              <a:latin typeface="stk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5B6F2D-B02B-C0C4-AC64-411991F21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543" y="1344592"/>
            <a:ext cx="4755292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4A52E-BBE8-E2E4-8AA1-E16A54D6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96000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гріємось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B26510-83C4-C87D-6862-1C442EBE0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7201"/>
            <a:ext cx="5798127" cy="6400798"/>
          </a:xfrm>
        </p:spPr>
        <p:txBody>
          <a:bodyPr>
            <a:norm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uk-UA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55A91-414A-8907-CDC1-45EDE04984AB}"/>
              </a:ext>
            </a:extLst>
          </p:cNvPr>
          <p:cNvSpPr txBox="1"/>
          <p:nvPr/>
        </p:nvSpPr>
        <p:spPr>
          <a:xfrm>
            <a:off x="100668" y="457200"/>
            <a:ext cx="6293207" cy="6949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Грілка та пляшки з гарячою водою</a:t>
            </a:r>
            <a:endParaRPr lang="uk-UA" sz="24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Привіт, класичні гумові грілки з ребристим візерунком на поверхні! Ті, що пахнуть гумою і для яких за бажання можна пошити чи придбати спеціальні симпатичні «светрики», щоб грілка не обпікала тіло. Дві грілки в ліжко перед сном забезпечать комфортний обігрів вашого «гніздечка» на 2–3 години. Немає грілки? Наливайте гарячу воду (але не окріп — тара втратить форму!) у звичайні пластикові пляшки та зігрівайтесь на здоров’я.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Теплий одяг за принципом капусти</a:t>
            </a:r>
            <a:endParaRPr lang="uk-UA" sz="24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 одягтися у щось тепле, аби не мерзнути! Варто знати найголовніший лайфхак, що дозволить тілу довго зберігати тепло: одягання за принципом капусти. Спершу — футболку чи майку, потім —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лонгслів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більшого розміру, аби вам було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комфортно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І нарешті — теплий светр чи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світшот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Маєте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термобілизну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Це взагалі найкращий варіант першого шару одягу. Ніжки найкраще зігріють шкарпетки з натуральної вовни, вовняні капці-«чобітки». Для сну найкраще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підійдуть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фланелеві піжами. А ось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фліс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 вовну не потрібно одягати до сну — ви прокинетеся спітнілим посеред ночі.</a:t>
            </a:r>
            <a:endParaRPr lang="uk-UA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uk-UA" sz="1800" dirty="0">
              <a:solidFill>
                <a:srgbClr val="000000"/>
              </a:solidFill>
              <a:effectLst/>
              <a:latin typeface="stk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6963BE-9C4E-F4D7-B18A-E3C83171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68" y="671792"/>
            <a:ext cx="2857500" cy="275720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8B4126-33AC-7965-0A0D-F57F14DDF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68" y="3647114"/>
            <a:ext cx="2916397" cy="2757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208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763_TF22898775_Win32" id="{CF282E17-E49D-4C30-B43E-C813C1C461E8}" vid="{FCAD89F7-FF50-40EB-9874-FB25AFA757E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3EF818-EDF6-480C-9B86-0A3B979BCC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18BD99-41E9-467C-9777-74587F831718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C8C32A8-E4D9-473C-833A-8950C6E7C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Оформлення Сучасне</Template>
  <TotalTime>558</TotalTime>
  <Words>1842</Words>
  <Application>Microsoft Office PowerPoint</Application>
  <PresentationFormat>Широкий екран</PresentationFormat>
  <Paragraphs>88</Paragraphs>
  <Slides>16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Calibri</vt:lpstr>
      <vt:lpstr>stk</vt:lpstr>
      <vt:lpstr>Times New Roman</vt:lpstr>
      <vt:lpstr>Trebuchet MS</vt:lpstr>
      <vt:lpstr>Tw Cen MT</vt:lpstr>
      <vt:lpstr>Схема</vt:lpstr>
      <vt:lpstr>11 листопада – Міжнародний день енергозбереження</vt:lpstr>
      <vt:lpstr>Заснування та мета свята</vt:lpstr>
      <vt:lpstr>Реалії сьогодення</vt:lpstr>
      <vt:lpstr>Відключення світла: найповніший чеклИст на всі випадки життя</vt:lpstr>
      <vt:lpstr>СВІТИМО</vt:lpstr>
      <vt:lpstr>заряджаємо</vt:lpstr>
      <vt:lpstr>Презентація PowerPoint</vt:lpstr>
      <vt:lpstr>заряджаємо</vt:lpstr>
      <vt:lpstr>гріємось</vt:lpstr>
      <vt:lpstr>Запасаємось продуктами</vt:lpstr>
      <vt:lpstr>Презентація PowerPoint</vt:lpstr>
      <vt:lpstr>готуємо</vt:lpstr>
      <vt:lpstr>Готуємо СВІЙ ОРГАНІЗМ</vt:lpstr>
      <vt:lpstr>Граємось та розважаємоСЬ</vt:lpstr>
      <vt:lpstr>Готуємо тварин до холоду та відсутності світла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листопада – Міжнародний день енергозбереження</dc:title>
  <dc:creator>User</dc:creator>
  <cp:lastModifiedBy>user</cp:lastModifiedBy>
  <cp:revision>42</cp:revision>
  <dcterms:created xsi:type="dcterms:W3CDTF">2022-10-31T10:31:10Z</dcterms:created>
  <dcterms:modified xsi:type="dcterms:W3CDTF">2024-10-31T11:55:14Z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