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61" r:id="rId8"/>
    <p:sldId id="262" r:id="rId9"/>
    <p:sldId id="264" r:id="rId10"/>
    <p:sldId id="263" r:id="rId11"/>
    <p:sldId id="260" r:id="rId12"/>
  </p:sldIdLst>
  <p:sldSz cx="12192000" cy="6858000"/>
  <p:notesSz cx="6858000" cy="9144000"/>
  <p:defaultTextStyle>
    <a:defPPr rtl="0">
      <a:defRPr lang="uk-u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2E60105E-06E7-4818-80CD-A38B7FBD02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971AE7-EC0A-4965-97CF-5F7D8B74C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E7E33-990F-4CC9-8B5D-A9DAD7130808}" type="datetimeFigureOut">
              <a:rPr lang="uk-UA" smtClean="0"/>
              <a:t>30.11.2023</a:t>
            </a:fld>
            <a:endParaRPr lang="uk-UA" dirty="0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6BBCC86-5B9C-48A8-9263-EA39D955D5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9F35790-B04A-474C-9EFF-C4D7F37B9B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349B-B7E4-40E3-90E2-366CB93117E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49511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B75E7-3F7A-438D-B061-DAA64DF701DA}" type="datetimeFigureOut">
              <a:rPr lang="uk-UA" smtClean="0"/>
              <a:t>30.11.2023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3332-E90D-415B-B72C-4249F896DCAC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742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947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109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475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2355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588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581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98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3332-E90D-415B-B72C-4249F896DCAC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248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5799CD6-A018-4D36-A35A-0BFE2351BE39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8" name="Пряма сполучна лінія 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9C9381-A04D-4C91-BFA5-E7150273789C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543838-D4C3-413C-83BA-00A3F684CC47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1D7072-0F7B-482B-8C24-C94EA031112F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014817-0532-437B-9996-44A9370E3883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  <p:cxnSp>
        <p:nvCxnSpPr>
          <p:cNvPr id="7" name="Пряма сполучна лінія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58102E-F90E-4AE7-BE2A-C1D4EF42EB12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dirty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 dirty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136163-8E80-49C7-A287-F9AE31AA6C15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pPr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323742-72C4-4F04-B455-BA3487AD0AAB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F147A1-A675-4D56-A689-B466084F8A0E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Зразок тексту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354F78-7B15-4436-B3EC-9A5702C6667E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 noProof="0"/>
              <a:t>Зразок тексту</a:t>
            </a:r>
            <a:endParaRPr lang="uk-UA" noProof="0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1A29F4-8AC1-44BB-84B5-EED188FC8B42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uk-UA" noProof="0" smtClean="0"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/>
              <a:t>Зразок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AB4B83C2-9CA8-46D1-BC39-2023A5A823E5}" type="datetime1">
              <a:rPr lang="uk-UA" noProof="0" smtClean="0"/>
              <a:t>30.11.2023</a:t>
            </a:fld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uk-UA" noProof="0"/>
              <a:t>
              </a:t>
            </a:r>
            <a:endParaRPr lang="uk-UA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uk-UA" noProof="0" smtClean="0"/>
              <a:pPr/>
              <a:t>‹№›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 сполучна лінія 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511" y="4402667"/>
            <a:ext cx="10275429" cy="1174605"/>
          </a:xfrm>
        </p:spPr>
        <p:txBody>
          <a:bodyPr rtlCol="0">
            <a:normAutofit fontScale="90000"/>
          </a:bodyPr>
          <a:lstStyle/>
          <a:p>
            <a:pPr rtl="0"/>
            <a:r>
              <a:rPr lang="uk-UA" sz="6000" cap="none" dirty="0"/>
              <a:t>30 листопада – </a:t>
            </a:r>
            <a:br>
              <a:rPr lang="uk-UA" sz="6000" cap="none" dirty="0"/>
            </a:br>
            <a:r>
              <a:rPr lang="uk-UA" sz="6000" cap="none" dirty="0"/>
              <a:t>День </a:t>
            </a:r>
            <a:r>
              <a:rPr lang="uk-UA" sz="6000" cap="none" dirty="0" err="1"/>
              <a:t>пам</a:t>
            </a:r>
            <a:r>
              <a:rPr lang="en-US" sz="6000" cap="none" dirty="0"/>
              <a:t>’</a:t>
            </a:r>
            <a:r>
              <a:rPr lang="uk-UA" sz="6000" cap="none" dirty="0"/>
              <a:t>яті втрачених видів</a:t>
            </a:r>
          </a:p>
        </p:txBody>
      </p:sp>
      <p:pic>
        <p:nvPicPr>
          <p:cNvPr id="4" name="Picture 4" descr="Нет описания фото.">
            <a:extLst>
              <a:ext uri="{FF2B5EF4-FFF2-40B4-BE49-F238E27FC236}">
                <a16:creationId xmlns:a16="http://schemas.microsoft.com/office/drawing/2014/main" id="{C1F7AEB7-F02E-8EC2-9857-F9B3678A1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6"/>
          <a:stretch/>
        </p:blipFill>
        <p:spPr bwMode="auto">
          <a:xfrm>
            <a:off x="240171" y="259645"/>
            <a:ext cx="11706578" cy="39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84915D-01E6-806A-64B4-B77673D6D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424" y="5577273"/>
            <a:ext cx="1024130" cy="10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02" y="257243"/>
            <a:ext cx="5975578" cy="64404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uk-UA" sz="4000" b="1" dirty="0"/>
              <a:t>Чому цей день важливий?</a:t>
            </a:r>
          </a:p>
        </p:txBody>
      </p:sp>
      <p:pic>
        <p:nvPicPr>
          <p:cNvPr id="7" name="Зображення 6" descr="Жінка на вершині пагорба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725" y="257243"/>
            <a:ext cx="4996673" cy="6357014"/>
          </a:xfrm>
          <a:prstGeom prst="rect">
            <a:avLst/>
          </a:prstGeo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CE792A-5351-C8B4-C1AC-E13E6682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02" y="1089743"/>
            <a:ext cx="5701683" cy="4665014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uk-UA" b="1" dirty="0"/>
              <a:t>З кожним роком на планеті стає все менше і менше диких тварин. І це зрозуміти не важко: збільшується кількість населення в світі, а чим більше людей, тим менше місця для проживання тварин. За останні 400 років через нерозумну людську діяльність з обличчя Землі </a:t>
            </a:r>
            <a:r>
              <a:rPr lang="uk-UA" sz="2600" b="1" dirty="0"/>
              <a:t>зникло:</a:t>
            </a:r>
          </a:p>
          <a:p>
            <a:pPr algn="just"/>
            <a:r>
              <a:rPr lang="uk-UA" sz="2600" b="1" dirty="0"/>
              <a:t> </a:t>
            </a:r>
            <a:r>
              <a:rPr lang="uk-UA" sz="3000" b="1" dirty="0"/>
              <a:t>63 види ссавців</a:t>
            </a:r>
            <a:r>
              <a:rPr lang="uk-UA" b="1" dirty="0"/>
              <a:t>, а 120 видам загрожує зникнення;</a:t>
            </a:r>
          </a:p>
          <a:p>
            <a:pPr algn="just"/>
            <a:r>
              <a:rPr lang="uk-UA" b="1" dirty="0"/>
              <a:t> </a:t>
            </a:r>
            <a:r>
              <a:rPr lang="uk-UA" sz="3000" b="1" dirty="0"/>
              <a:t>94 види птахів</a:t>
            </a:r>
            <a:r>
              <a:rPr lang="uk-UA" b="1" dirty="0"/>
              <a:t>, а під загрозою вимирання знаходиться 187 видів. </a:t>
            </a:r>
          </a:p>
          <a:p>
            <a:pPr marL="45720" indent="0" algn="just">
              <a:buNone/>
            </a:pPr>
            <a:r>
              <a:rPr lang="uk-UA" b="1" dirty="0"/>
              <a:t>Цих представників фауни ми не зможемо побачити вже ніколи -  ані в дикій природі, ані в зоопарках. Вони були легковажно знищені нами, і залишили згадку про себе хіба що в природничих музеях світу у вигляді шкур, скелетів та фотографій. </a:t>
            </a:r>
          </a:p>
          <a:p>
            <a:endParaRPr lang="uk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984ABC-56A4-D8DC-B482-605E1D6A8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4"/>
          <a:stretch/>
        </p:blipFill>
        <p:spPr>
          <a:xfrm>
            <a:off x="6943725" y="243743"/>
            <a:ext cx="4996673" cy="63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611" y="256364"/>
            <a:ext cx="6693061" cy="68654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uk-UA" b="1" dirty="0"/>
              <a:t>Чому види зникають?</a:t>
            </a:r>
          </a:p>
        </p:txBody>
      </p:sp>
      <p:pic>
        <p:nvPicPr>
          <p:cNvPr id="5" name="Зображення 4" descr="Аеропорт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776D90-5168-456D-69EB-176B8D6E7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1" r="32124"/>
          <a:stretch/>
        </p:blipFill>
        <p:spPr>
          <a:xfrm>
            <a:off x="241388" y="234719"/>
            <a:ext cx="4200395" cy="6422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A0507-5687-6136-1DE2-1F17BFC4E177}"/>
              </a:ext>
            </a:extLst>
          </p:cNvPr>
          <p:cNvSpPr txBox="1"/>
          <p:nvPr/>
        </p:nvSpPr>
        <p:spPr>
          <a:xfrm>
            <a:off x="4441782" y="942904"/>
            <a:ext cx="750882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   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Головна причина –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це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діяльність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людини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у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всіх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її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проявах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.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Вирубуються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ліси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і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розорюються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поля та степи,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які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є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середовищем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життя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для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багатьох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представників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 </a:t>
            </a:r>
            <a:r>
              <a:rPr lang="ru-RU" sz="2000" b="1" i="0" dirty="0" err="1">
                <a:solidFill>
                  <a:schemeClr val="accent1"/>
                </a:solidFill>
                <a:effectLst/>
                <a:latin typeface="+mj-lt"/>
              </a:rPr>
              <a:t>фауни</a:t>
            </a:r>
            <a:r>
              <a:rPr lang="ru-RU" sz="2000" b="1" i="0" dirty="0">
                <a:solidFill>
                  <a:schemeClr val="accent1"/>
                </a:solidFill>
                <a:effectLst/>
                <a:latin typeface="+mj-lt"/>
              </a:rPr>
              <a:t>.</a:t>
            </a:r>
            <a:endParaRPr lang="ru-RU" sz="2000" b="1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       Людина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знищує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живі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істоти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лише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безпосередньо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час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полювання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вирубування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а й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зовсім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помічаючи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цього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час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забруднення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навколишнього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середовища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руйнування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місць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мешкання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живих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організмів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Обміління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рік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забруднення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сточними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водами губить риб,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після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вирубки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зникають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чотириногі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пернаті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жителі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скільки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маленьких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мешканців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лісу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– комах та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інших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безхребетних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залишаються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без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своїх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домівок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	Довгий час люди не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звертали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увагу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збіднення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живої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природи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Думалося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вистачить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назавжди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мисливські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тварини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ніколи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переведуться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 Але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тепер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картина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різко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змінилася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багато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територій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залишились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без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багато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тварин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знищено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 Стало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зрозуміло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можна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бездумно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експлуатувати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природу, вона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потребує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уваги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охорони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085" y="256364"/>
            <a:ext cx="8010616" cy="649647"/>
          </a:xfrm>
        </p:spPr>
        <p:txBody>
          <a:bodyPr rtlCol="0">
            <a:normAutofit/>
          </a:bodyPr>
          <a:lstStyle/>
          <a:p>
            <a:pPr algn="ctr"/>
            <a:r>
              <a:rPr lang="uk-UA" sz="3600" b="1" dirty="0">
                <a:latin typeface="Corbel" panose="020B0503020204020204" pitchFamily="34" charset="0"/>
                <a:cs typeface="Times New Roman" panose="02020603050405020304" pitchFamily="18" charset="0"/>
              </a:rPr>
              <a:t>Які види ми втратимо через війну?</a:t>
            </a:r>
          </a:p>
        </p:txBody>
      </p:sp>
      <p:pic>
        <p:nvPicPr>
          <p:cNvPr id="5" name="Зображення 4" descr="Аеропорт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C92D-8315-ED95-A8E1-38664155220F}"/>
              </a:ext>
            </a:extLst>
          </p:cNvPr>
          <p:cNvSpPr txBox="1"/>
          <p:nvPr/>
        </p:nvSpPr>
        <p:spPr>
          <a:xfrm>
            <a:off x="4441783" y="906011"/>
            <a:ext cx="7508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В першу чергу зникнення загрожує рідкісним видам, що трапляються у степовій зоні, де відбуваються найзапекліші бої та найбільші руйнування.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загрозою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зникнення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опинилися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бабаки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перегузня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степові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орли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інші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тварини</a:t>
            </a:r>
            <a:r>
              <a:rPr lang="ru-RU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uk-UA" sz="20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      Екологи перелічують види, ризик зникнення яких є дуже великим, хоча поки що їх ще можна спостерігати в Україні.</a:t>
            </a:r>
          </a:p>
        </p:txBody>
      </p:sp>
      <p:pic>
        <p:nvPicPr>
          <p:cNvPr id="6" name="Picture 2" descr="Та це ж перегузня! В окоп до українських бійців прибігло надзвичайно  рідкісне й миле звірятко">
            <a:extLst>
              <a:ext uri="{FF2B5EF4-FFF2-40B4-BE49-F238E27FC236}">
                <a16:creationId xmlns:a16="http://schemas.microsoft.com/office/drawing/2014/main" id="{C2CCC286-3EED-86C2-DF13-36D8334A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02" y="3176717"/>
            <a:ext cx="2147582" cy="172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Новини Харкова: сьогодні будитимуть бабака — Ексклюзив ТСН">
            <a:extLst>
              <a:ext uri="{FF2B5EF4-FFF2-40B4-BE49-F238E27FC236}">
                <a16:creationId xmlns:a16="http://schemas.microsoft.com/office/drawing/2014/main" id="{D63F9296-7920-FC1C-1081-F8A17527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03" y="3551549"/>
            <a:ext cx="2304174" cy="17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90B65-8948-FB4B-0FD2-E0A669B4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211" y="4784808"/>
            <a:ext cx="2438400" cy="1816828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2F3E345-5735-CA0B-C364-02BF5D0F457B}"/>
              </a:ext>
            </a:extLst>
          </p:cNvPr>
          <p:cNvSpPr/>
          <p:nvPr/>
        </p:nvSpPr>
        <p:spPr>
          <a:xfrm>
            <a:off x="4647502" y="5008228"/>
            <a:ext cx="2146067" cy="2567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ПЕРЕГУЗНЯ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6AA59B3-E363-D569-E24C-3D4022011779}"/>
              </a:ext>
            </a:extLst>
          </p:cNvPr>
          <p:cNvSpPr/>
          <p:nvPr/>
        </p:nvSpPr>
        <p:spPr>
          <a:xfrm>
            <a:off x="7000803" y="5368954"/>
            <a:ext cx="2304174" cy="258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БАБАК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7DC536C2-04F7-88F6-069C-E4CC800BCC17}"/>
              </a:ext>
            </a:extLst>
          </p:cNvPr>
          <p:cNvSpPr/>
          <p:nvPr/>
        </p:nvSpPr>
        <p:spPr>
          <a:xfrm>
            <a:off x="9512211" y="4488110"/>
            <a:ext cx="2438400" cy="2265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СТЕПОВИЙ ОРЕЛ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E9B165-044C-C0BF-F8B3-F74515553C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0" r="16544"/>
          <a:stretch/>
        </p:blipFill>
        <p:spPr>
          <a:xfrm>
            <a:off x="241389" y="249452"/>
            <a:ext cx="4198880" cy="634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7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085" y="256364"/>
            <a:ext cx="8010616" cy="1296139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sz="4400" b="1" dirty="0">
                <a:latin typeface="Corbel" panose="020B0503020204020204" pitchFamily="34" charset="0"/>
                <a:cs typeface="Times New Roman" panose="02020603050405020304" pitchFamily="18" charset="0"/>
              </a:rPr>
              <a:t>Чи можливо відновити популяції тварин?</a:t>
            </a:r>
          </a:p>
        </p:txBody>
      </p:sp>
      <p:pic>
        <p:nvPicPr>
          <p:cNvPr id="5" name="Зображення 4" descr="Аеропорт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6C629-630B-00AB-B102-B2147CAB551B}"/>
              </a:ext>
            </a:extLst>
          </p:cNvPr>
          <p:cNvSpPr txBox="1"/>
          <p:nvPr/>
        </p:nvSpPr>
        <p:spPr>
          <a:xfrm>
            <a:off x="4441782" y="1552503"/>
            <a:ext cx="75088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accent1"/>
                </a:solidFill>
              </a:rPr>
              <a:t>         </a:t>
            </a:r>
            <a:r>
              <a:rPr lang="uk-UA" b="1" dirty="0" err="1">
                <a:solidFill>
                  <a:schemeClr val="accent1"/>
                </a:solidFill>
              </a:rPr>
              <a:t>Реінтроду́кція</a:t>
            </a:r>
            <a:r>
              <a:rPr lang="uk-UA" b="1" dirty="0">
                <a:solidFill>
                  <a:schemeClr val="accent1"/>
                </a:solidFill>
              </a:rPr>
              <a:t> — один з варіантів біологічної інтродукції, повторне переселення для створення нової стійкої популяції представників певного виду диких тварин чи рослин з території, де вони вижили, на інші території колишнього ареалу де вони раніше жили, але звідки з якихось причин зникли.</a:t>
            </a:r>
          </a:p>
          <a:p>
            <a:pPr algn="just"/>
            <a:endParaRPr lang="uk-UA" b="1" dirty="0">
              <a:solidFill>
                <a:schemeClr val="accent1"/>
              </a:solidFill>
            </a:endParaRPr>
          </a:p>
          <a:p>
            <a:pPr algn="just"/>
            <a:r>
              <a:rPr lang="uk-UA" b="1" dirty="0">
                <a:solidFill>
                  <a:schemeClr val="accent1"/>
                </a:solidFill>
              </a:rPr>
              <a:t>        </a:t>
            </a:r>
            <a:r>
              <a:rPr lang="uk-UA" b="1" dirty="0" err="1">
                <a:solidFill>
                  <a:schemeClr val="accent1"/>
                </a:solidFill>
              </a:rPr>
              <a:t>Реінтродукційні</a:t>
            </a:r>
            <a:r>
              <a:rPr lang="uk-UA" b="1" dirty="0">
                <a:solidFill>
                  <a:schemeClr val="accent1"/>
                </a:solidFill>
              </a:rPr>
              <a:t> заходи можуть бути рятівними для видів, що перебувають під загрозою зникнення або є вимерлими у природі. Однак переселення вимерлих у природі видів у дикі умови може бути доволі складним, навіть якщо умови їх колишнього проживання були відновлені. Це пов'язано з тим, що особини, які все життя утримувалися в неволі, не отримали навичок виживання від своїх батьків і ці навички могли бути втрачені.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C94B59-1862-F954-8CAC-73E4A5F81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0" t="709" r="30754" b="-709"/>
          <a:stretch/>
        </p:blipFill>
        <p:spPr>
          <a:xfrm>
            <a:off x="241387" y="249453"/>
            <a:ext cx="4200394" cy="64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384" y="256364"/>
            <a:ext cx="8010616" cy="83450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Топ – 5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видів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фауни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Чорнобильського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заповідника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знаходяться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межі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вимирання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Corbel" panose="020B050302020402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2800" b="1" dirty="0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endParaRPr lang="uk-UA" sz="2800" b="1" dirty="0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ображення 4" descr="Аеропорт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B3386D-4EB4-4589-A955-DE3A11CF2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66" y="1015068"/>
            <a:ext cx="1879134" cy="1597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557A6-6AD1-4A25-BA4A-A2D18FE8A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15" y="1171464"/>
            <a:ext cx="2450792" cy="17854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E32C8C-82BA-4512-855F-2752CF65B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84" y="3427640"/>
            <a:ext cx="3391758" cy="21370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DFB9D9-7089-4BB5-A90B-AA4774EF6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00" y="1751718"/>
            <a:ext cx="2594612" cy="19470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9F1AC1-4C4E-4ADD-90BF-505664C2EB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1" y="4359659"/>
            <a:ext cx="3204595" cy="1785495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2BE7D31-AD77-349E-C4AE-9AFD02E2B18F}"/>
              </a:ext>
            </a:extLst>
          </p:cNvPr>
          <p:cNvSpPr/>
          <p:nvPr/>
        </p:nvSpPr>
        <p:spPr>
          <a:xfrm>
            <a:off x="4521666" y="2684766"/>
            <a:ext cx="1879134" cy="2094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Лелека чорний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3BDC5AA5-5E74-0D58-9C30-7FB4A3683F30}"/>
              </a:ext>
            </a:extLst>
          </p:cNvPr>
          <p:cNvSpPr/>
          <p:nvPr/>
        </p:nvSpPr>
        <p:spPr>
          <a:xfrm>
            <a:off x="6694415" y="3036815"/>
            <a:ext cx="2450792" cy="2348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Рись євразійська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9BEEC9C9-5D9E-BCB8-C8A9-98C96D6549B4}"/>
              </a:ext>
            </a:extLst>
          </p:cNvPr>
          <p:cNvSpPr/>
          <p:nvPr/>
        </p:nvSpPr>
        <p:spPr>
          <a:xfrm>
            <a:off x="9356000" y="3800213"/>
            <a:ext cx="2594612" cy="2348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Зубр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B14D6A18-7180-4A70-3F90-30897FE8389A}"/>
              </a:ext>
            </a:extLst>
          </p:cNvPr>
          <p:cNvSpPr/>
          <p:nvPr/>
        </p:nvSpPr>
        <p:spPr>
          <a:xfrm>
            <a:off x="4652575" y="5842931"/>
            <a:ext cx="3392467" cy="2552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Кінь Пржевальського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AAE0387-E96D-CF83-2ACD-71A7DE0120DF}"/>
              </a:ext>
            </a:extLst>
          </p:cNvPr>
          <p:cNvSpPr/>
          <p:nvPr/>
        </p:nvSpPr>
        <p:spPr>
          <a:xfrm>
            <a:off x="8296711" y="6249798"/>
            <a:ext cx="3204595" cy="2907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Ведмідь бурий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434E98-9261-C346-DF74-C58DB0AE1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4415" y="1188699"/>
            <a:ext cx="2450791" cy="17734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A8B488-102E-5980-D83A-65432D2C05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2575" y="3346366"/>
            <a:ext cx="3391758" cy="23743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B9A2B-FCAF-CE14-B965-3863AB3EA8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r="63530"/>
          <a:stretch/>
        </p:blipFill>
        <p:spPr>
          <a:xfrm>
            <a:off x="251232" y="249452"/>
            <a:ext cx="4190549" cy="63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6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085" y="256364"/>
            <a:ext cx="8010616" cy="103554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b="1" dirty="0">
                <a:latin typeface="Corbel" panose="020B0503020204020204" pitchFamily="34" charset="0"/>
                <a:cs typeface="Times New Roman" panose="02020603050405020304" pitchFamily="18" charset="0"/>
              </a:rPr>
              <a:t>Що ми можемо зробити для збереження видів</a:t>
            </a:r>
            <a:r>
              <a:rPr lang="uk-UA" sz="4400" b="1" dirty="0">
                <a:latin typeface="Corbel" panose="020B0503020204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Зображення 4" descr="Аеропорт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41388" y="256364"/>
            <a:ext cx="4200395" cy="6352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EA647-DE88-75D0-124C-AA18E7A6FDF4}"/>
              </a:ext>
            </a:extLst>
          </p:cNvPr>
          <p:cNvSpPr txBox="1"/>
          <p:nvPr/>
        </p:nvSpPr>
        <p:spPr>
          <a:xfrm>
            <a:off x="4441783" y="1208015"/>
            <a:ext cx="750882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Припинити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інтенсивну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вирубку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лісів</a:t>
            </a:r>
            <a:r>
              <a:rPr lang="ru-RU" sz="1600" b="1" dirty="0">
                <a:solidFill>
                  <a:schemeClr val="accent1"/>
                </a:solidFill>
              </a:rPr>
              <a:t>, а на </a:t>
            </a:r>
            <a:r>
              <a:rPr lang="ru-RU" sz="1600" b="1" dirty="0" err="1">
                <a:solidFill>
                  <a:schemeClr val="accent1"/>
                </a:solidFill>
              </a:rPr>
              <a:t>знеліснених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територіях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насаджувати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нові</a:t>
            </a:r>
            <a:r>
              <a:rPr lang="ru-RU" sz="1600" b="1" dirty="0">
                <a:solidFill>
                  <a:schemeClr val="accent1"/>
                </a:solidFill>
              </a:rPr>
              <a:t> дерева, </a:t>
            </a:r>
            <a:r>
              <a:rPr lang="ru-RU" sz="1600" b="1" dirty="0" err="1">
                <a:solidFill>
                  <a:schemeClr val="accent1"/>
                </a:solidFill>
              </a:rPr>
              <a:t>адже</a:t>
            </a:r>
            <a:r>
              <a:rPr lang="ru-RU" sz="1600" b="1" dirty="0">
                <a:solidFill>
                  <a:schemeClr val="accent1"/>
                </a:solidFill>
              </a:rPr>
              <a:t> вони є </a:t>
            </a:r>
            <a:r>
              <a:rPr lang="ru-RU" sz="1600" b="1" dirty="0" err="1">
                <a:solidFill>
                  <a:schemeClr val="accent1"/>
                </a:solidFill>
              </a:rPr>
              <a:t>домівкою</a:t>
            </a:r>
            <a:r>
              <a:rPr lang="ru-RU" sz="1600" b="1" dirty="0">
                <a:solidFill>
                  <a:schemeClr val="accent1"/>
                </a:solidFill>
              </a:rPr>
              <a:t> для тварин.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Припинити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пряме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знищення</a:t>
            </a:r>
            <a:r>
              <a:rPr lang="ru-RU" sz="1600" b="1" dirty="0">
                <a:solidFill>
                  <a:schemeClr val="accent1"/>
                </a:solidFill>
              </a:rPr>
              <a:t> диких тварин (</a:t>
            </a:r>
            <a:r>
              <a:rPr lang="ru-RU" sz="1600" b="1" dirty="0" err="1">
                <a:solidFill>
                  <a:schemeClr val="accent1"/>
                </a:solidFill>
              </a:rPr>
              <a:t>полювання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риболовля</a:t>
            </a:r>
            <a:r>
              <a:rPr lang="ru-RU" sz="1600" b="1" dirty="0">
                <a:solidFill>
                  <a:schemeClr val="accent1"/>
                </a:solidFill>
              </a:rPr>
              <a:t>). Один </a:t>
            </a:r>
            <a:r>
              <a:rPr lang="ru-RU" sz="1600" b="1" dirty="0" err="1">
                <a:solidFill>
                  <a:schemeClr val="accent1"/>
                </a:solidFill>
              </a:rPr>
              <a:t>постріл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може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вбити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останнього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представника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певного</a:t>
            </a:r>
            <a:r>
              <a:rPr lang="ru-RU" sz="1600" b="1" dirty="0">
                <a:solidFill>
                  <a:schemeClr val="accent1"/>
                </a:solidFill>
              </a:rPr>
              <a:t> виду.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Дуже</a:t>
            </a:r>
            <a:r>
              <a:rPr lang="ru-RU" sz="1600" b="1" dirty="0">
                <a:solidFill>
                  <a:schemeClr val="accent1"/>
                </a:solidFill>
              </a:rPr>
              <a:t> негативно </a:t>
            </a:r>
            <a:r>
              <a:rPr lang="ru-RU" sz="1600" b="1" dirty="0" err="1">
                <a:solidFill>
                  <a:schemeClr val="accent1"/>
                </a:solidFill>
              </a:rPr>
              <a:t>впливають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випалювання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рослинності</a:t>
            </a:r>
            <a:r>
              <a:rPr lang="ru-RU" sz="1600" b="1" dirty="0">
                <a:solidFill>
                  <a:schemeClr val="accent1"/>
                </a:solidFill>
              </a:rPr>
              <a:t> та </a:t>
            </a:r>
            <a:r>
              <a:rPr lang="ru-RU" sz="1600" b="1" dirty="0" err="1">
                <a:solidFill>
                  <a:schemeClr val="accent1"/>
                </a:solidFill>
              </a:rPr>
              <a:t>антропогенні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лісові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пожежі</a:t>
            </a:r>
            <a:r>
              <a:rPr lang="ru-RU" sz="1600" b="1" dirty="0">
                <a:solidFill>
                  <a:schemeClr val="accent1"/>
                </a:solidFill>
              </a:rPr>
              <a:t>. </a:t>
            </a:r>
            <a:r>
              <a:rPr lang="ru-RU" sz="1600" b="1" dirty="0" err="1">
                <a:solidFill>
                  <a:schemeClr val="accent1"/>
                </a:solidFill>
              </a:rPr>
              <a:t>Це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може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призвести</a:t>
            </a:r>
            <a:r>
              <a:rPr lang="ru-RU" sz="1600" b="1" dirty="0">
                <a:solidFill>
                  <a:schemeClr val="accent1"/>
                </a:solidFill>
              </a:rPr>
              <a:t> до </a:t>
            </a:r>
            <a:r>
              <a:rPr lang="ru-RU" sz="1600" b="1" dirty="0" err="1">
                <a:solidFill>
                  <a:schemeClr val="accent1"/>
                </a:solidFill>
              </a:rPr>
              <a:t>повного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знищення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середовища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існування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деяких</a:t>
            </a:r>
            <a:r>
              <a:rPr lang="ru-RU" sz="1600" b="1" dirty="0">
                <a:solidFill>
                  <a:schemeClr val="accent1"/>
                </a:solidFill>
              </a:rPr>
              <a:t> тварин.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Вирубування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лісів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розорення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степів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осушення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боліт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спорудження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водосховищ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каналів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прокладання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автошляхів</a:t>
            </a:r>
            <a:r>
              <a:rPr lang="ru-RU" sz="1600" b="1" dirty="0">
                <a:solidFill>
                  <a:schemeClr val="accent1"/>
                </a:solidFill>
              </a:rPr>
              <a:t> та </a:t>
            </a:r>
            <a:r>
              <a:rPr lang="ru-RU" sz="1600" b="1" dirty="0" err="1">
                <a:solidFill>
                  <a:schemeClr val="accent1"/>
                </a:solidFill>
              </a:rPr>
              <a:t>залізниць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ліній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електропередач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побудова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міст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промислових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об’єктів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розробка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корисних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копалин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відкритим</a:t>
            </a:r>
            <a:r>
              <a:rPr lang="ru-RU" sz="1600" b="1" dirty="0">
                <a:solidFill>
                  <a:schemeClr val="accent1"/>
                </a:solidFill>
              </a:rPr>
              <a:t> способом </a:t>
            </a:r>
            <a:r>
              <a:rPr lang="ru-RU" sz="1600" b="1" dirty="0" err="1">
                <a:solidFill>
                  <a:schemeClr val="accent1"/>
                </a:solidFill>
              </a:rPr>
              <a:t>тощо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докорінно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змінюють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екосистеми</a:t>
            </a:r>
            <a:r>
              <a:rPr lang="ru-RU" sz="1600" b="1" dirty="0">
                <a:solidFill>
                  <a:schemeClr val="accent1"/>
                </a:solidFill>
              </a:rPr>
              <a:t>. Для тварин, </a:t>
            </a:r>
            <a:r>
              <a:rPr lang="ru-RU" sz="1600" b="1" dirty="0" err="1">
                <a:solidFill>
                  <a:schemeClr val="accent1"/>
                </a:solidFill>
              </a:rPr>
              <a:t>що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пристосовувалися</a:t>
            </a:r>
            <a:r>
              <a:rPr lang="ru-RU" sz="1600" b="1" dirty="0">
                <a:solidFill>
                  <a:schemeClr val="accent1"/>
                </a:solidFill>
              </a:rPr>
              <a:t> до </a:t>
            </a:r>
            <a:r>
              <a:rPr lang="ru-RU" sz="1600" b="1" dirty="0" err="1">
                <a:solidFill>
                  <a:schemeClr val="accent1"/>
                </a:solidFill>
              </a:rPr>
              <a:t>певних</a:t>
            </a:r>
            <a:r>
              <a:rPr lang="ru-RU" sz="1600" b="1" dirty="0">
                <a:solidFill>
                  <a:schemeClr val="accent1"/>
                </a:solidFill>
              </a:rPr>
              <a:t> умов </a:t>
            </a:r>
            <a:r>
              <a:rPr lang="ru-RU" sz="1600" b="1" dirty="0" err="1">
                <a:solidFill>
                  <a:schemeClr val="accent1"/>
                </a:solidFill>
              </a:rPr>
              <a:t>протягом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тисячоліть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такі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різкі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зміни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виявляються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несприятливими</a:t>
            </a:r>
            <a:r>
              <a:rPr lang="ru-RU" sz="1600" b="1" dirty="0">
                <a:solidFill>
                  <a:schemeClr val="accent1"/>
                </a:solidFill>
              </a:rPr>
              <a:t>, і вони </a:t>
            </a:r>
            <a:r>
              <a:rPr lang="ru-RU" sz="1600" b="1" dirty="0" err="1">
                <a:solidFill>
                  <a:schemeClr val="accent1"/>
                </a:solidFill>
              </a:rPr>
              <a:t>або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повністю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зникають</a:t>
            </a:r>
            <a:r>
              <a:rPr lang="ru-RU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 err="1">
                <a:solidFill>
                  <a:schemeClr val="accent1"/>
                </a:solidFill>
              </a:rPr>
              <a:t>або</a:t>
            </a:r>
            <a:r>
              <a:rPr lang="ru-RU" sz="1600" b="1" dirty="0">
                <a:solidFill>
                  <a:schemeClr val="accent1"/>
                </a:solidFill>
              </a:rPr>
              <a:t> ж </a:t>
            </a:r>
            <a:r>
              <a:rPr lang="ru-RU" sz="1600" b="1" dirty="0" err="1">
                <a:solidFill>
                  <a:schemeClr val="accent1"/>
                </a:solidFill>
              </a:rPr>
              <a:t>стають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рідкісними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Припинити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браконьєрство</a:t>
            </a:r>
            <a:r>
              <a:rPr lang="ru-RU" sz="1600" b="1" dirty="0">
                <a:solidFill>
                  <a:schemeClr val="accent1"/>
                </a:solidFill>
              </a:rPr>
              <a:t>, суть </a:t>
            </a:r>
            <a:r>
              <a:rPr lang="ru-RU" sz="1600" b="1" dirty="0" err="1">
                <a:solidFill>
                  <a:schemeClr val="accent1"/>
                </a:solidFill>
              </a:rPr>
              <a:t>якого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полягає</a:t>
            </a:r>
            <a:r>
              <a:rPr lang="ru-RU" sz="1600" b="1" dirty="0">
                <a:solidFill>
                  <a:schemeClr val="accent1"/>
                </a:solidFill>
              </a:rPr>
              <a:t> в незаконному </a:t>
            </a:r>
            <a:r>
              <a:rPr lang="ru-RU" sz="1600" b="1" dirty="0" err="1">
                <a:solidFill>
                  <a:schemeClr val="accent1"/>
                </a:solidFill>
              </a:rPr>
              <a:t>добуванні</a:t>
            </a:r>
            <a:r>
              <a:rPr lang="ru-RU" sz="1600" b="1" dirty="0">
                <a:solidFill>
                  <a:schemeClr val="accent1"/>
                </a:solidFill>
              </a:rPr>
              <a:t> тварин </a:t>
            </a:r>
            <a:r>
              <a:rPr lang="ru-RU" sz="1600" b="1" dirty="0" err="1">
                <a:solidFill>
                  <a:schemeClr val="accent1"/>
                </a:solidFill>
              </a:rPr>
              <a:t>задля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власної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вигоди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Не </a:t>
            </a:r>
            <a:r>
              <a:rPr lang="ru-RU" sz="1600" b="1" dirty="0" err="1">
                <a:solidFill>
                  <a:schemeClr val="accent1"/>
                </a:solidFill>
              </a:rPr>
              <a:t>можна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турбувати</a:t>
            </a:r>
            <a:r>
              <a:rPr lang="ru-RU" sz="1600" b="1" dirty="0">
                <a:solidFill>
                  <a:schemeClr val="accent1"/>
                </a:solidFill>
              </a:rPr>
              <a:t> тварин в </a:t>
            </a:r>
            <a:r>
              <a:rPr lang="ru-RU" sz="1600" b="1" dirty="0" err="1">
                <a:solidFill>
                  <a:schemeClr val="accent1"/>
                </a:solidFill>
              </a:rPr>
              <a:t>період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розмноження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Найбільшої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шкоди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дикій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природі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завдає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руйнування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природних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середовищ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існування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задля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створення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сільськогосподарських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угідь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/>
                </a:solidFill>
              </a:rPr>
              <a:t>В </a:t>
            </a:r>
            <a:r>
              <a:rPr lang="ru-RU" sz="1600" b="1" dirty="0" err="1">
                <a:solidFill>
                  <a:schemeClr val="accent1"/>
                </a:solidFill>
              </a:rPr>
              <a:t>результаті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полювання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повністю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зникли</a:t>
            </a:r>
            <a:r>
              <a:rPr lang="ru-RU" sz="1600" b="1" dirty="0">
                <a:solidFill>
                  <a:schemeClr val="accent1"/>
                </a:solidFill>
              </a:rPr>
              <a:t> не </a:t>
            </a:r>
            <a:r>
              <a:rPr lang="ru-RU" sz="1600" b="1" dirty="0" err="1">
                <a:solidFill>
                  <a:schemeClr val="accent1"/>
                </a:solidFill>
              </a:rPr>
              <a:t>менше</a:t>
            </a:r>
            <a:r>
              <a:rPr lang="ru-RU" sz="1600" b="1" dirty="0">
                <a:solidFill>
                  <a:schemeClr val="accent1"/>
                </a:solidFill>
              </a:rPr>
              <a:t> 300 </a:t>
            </a:r>
            <a:r>
              <a:rPr lang="ru-RU" sz="1600" b="1" dirty="0" err="1">
                <a:solidFill>
                  <a:schemeClr val="accent1"/>
                </a:solidFill>
              </a:rPr>
              <a:t>видів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ссавців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accent1"/>
                </a:solidFill>
              </a:rPr>
              <a:t>Мінімізувати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використання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пестицидів</a:t>
            </a:r>
            <a:r>
              <a:rPr lang="ru-RU" sz="1600" b="1" dirty="0">
                <a:solidFill>
                  <a:schemeClr val="accent1"/>
                </a:solidFill>
              </a:rPr>
              <a:t> на полях, </a:t>
            </a:r>
            <a:r>
              <a:rPr lang="ru-RU" sz="1600" b="1" dirty="0" err="1">
                <a:solidFill>
                  <a:schemeClr val="accent1"/>
                </a:solidFill>
              </a:rPr>
              <a:t>які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r>
              <a:rPr lang="ru-RU" sz="1600" b="1" dirty="0" err="1">
                <a:solidFill>
                  <a:schemeClr val="accent1"/>
                </a:solidFill>
              </a:rPr>
              <a:t>вбиває</a:t>
            </a:r>
            <a:r>
              <a:rPr lang="ru-RU" sz="1600" b="1" dirty="0">
                <a:solidFill>
                  <a:schemeClr val="accent1"/>
                </a:solidFill>
              </a:rPr>
              <a:t> практично все </a:t>
            </a:r>
            <a:r>
              <a:rPr lang="ru-RU" sz="1600" b="1" dirty="0" err="1">
                <a:solidFill>
                  <a:schemeClr val="accent1"/>
                </a:solidFill>
              </a:rPr>
              <a:t>живе</a:t>
            </a:r>
            <a:r>
              <a:rPr lang="ru-RU" sz="1600" b="1" dirty="0">
                <a:solidFill>
                  <a:schemeClr val="accent1"/>
                </a:solidFill>
              </a:rPr>
              <a:t>.</a:t>
            </a:r>
            <a:endParaRPr lang="uk-UA" sz="16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44A3E-8BC7-EA76-08B4-21F9D1358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09"/>
          <a:stretch/>
        </p:blipFill>
        <p:spPr>
          <a:xfrm>
            <a:off x="241388" y="256364"/>
            <a:ext cx="4200395" cy="634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7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кутник 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600"/>
            <a:ext cx="5038844" cy="1356360"/>
          </a:xfrm>
        </p:spPr>
        <p:txBody>
          <a:bodyPr rtlCol="0">
            <a:normAutofit/>
          </a:bodyPr>
          <a:lstStyle/>
          <a:p>
            <a:pPr algn="ctr" rtl="0"/>
            <a:r>
              <a:rPr lang="uk-UA" dirty="0">
                <a:solidFill>
                  <a:srgbClr val="FFFFFF"/>
                </a:solidFill>
              </a:rPr>
              <a:t>Дякуємо!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422A313-8F16-455E-5D2D-16349DD91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220" y="257238"/>
            <a:ext cx="4679155" cy="6364541"/>
          </a:xfrm>
        </p:spPr>
      </p:pic>
      <p:sp>
        <p:nvSpPr>
          <p:cNvPr id="26" name="Прямокутник 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52132-788C-608B-43F2-A4B81B58F7AA}"/>
              </a:ext>
            </a:extLst>
          </p:cNvPr>
          <p:cNvSpPr txBox="1"/>
          <p:nvPr/>
        </p:nvSpPr>
        <p:spPr>
          <a:xfrm>
            <a:off x="6307227" y="1846555"/>
            <a:ext cx="4616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Жива природа повинна бути для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всіх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недоторканною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Спостерігайте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фотографуйте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слухайте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милуйтеся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але не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чіпайте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не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ловіть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не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знищуйте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!</a:t>
            </a:r>
            <a:endParaRPr lang="uk-UA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DC39C2-561F-B2E5-9AE0-7B8D6843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55" y="4833464"/>
            <a:ext cx="1024130" cy="10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theme/theme1.xml><?xml version="1.0" encoding="utf-8"?>
<a:theme xmlns:a="http://schemas.openxmlformats.org/drawingml/2006/main" name="Основа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16c05727-aa75-4e4a-9b5f-8a80a1165891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Оформлення на тематику туризму</Template>
  <TotalTime>155</TotalTime>
  <Words>744</Words>
  <Application>Microsoft Office PowerPoint</Application>
  <PresentationFormat>Широкий екран</PresentationFormat>
  <Paragraphs>48</Paragraphs>
  <Slides>8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4" baseType="lpstr">
      <vt:lpstr>Arial</vt:lpstr>
      <vt:lpstr>Calibri</vt:lpstr>
      <vt:lpstr>Corbel</vt:lpstr>
      <vt:lpstr>Georgia</vt:lpstr>
      <vt:lpstr>Times New Roman</vt:lpstr>
      <vt:lpstr>Основа</vt:lpstr>
      <vt:lpstr>30 листопада –  День пам’яті втрачених видів</vt:lpstr>
      <vt:lpstr>Чому цей день важливий?</vt:lpstr>
      <vt:lpstr>Чому види зникають?</vt:lpstr>
      <vt:lpstr>Які види ми втратимо через війну?</vt:lpstr>
      <vt:lpstr>Чи можливо відновити популяції тварин?</vt:lpstr>
      <vt:lpstr>Топ – 5 видів фауни Чорнобильського заповідника,  які знаходяться на межі вимирання в Україні </vt:lpstr>
      <vt:lpstr>Що ми можемо зробити для збереження видів?</vt:lpstr>
      <vt:lpstr>Дякуємо!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 листопада –  День пам’яті втрачених видів</dc:title>
  <dc:creator>Юлія Косько</dc:creator>
  <cp:lastModifiedBy>user</cp:lastModifiedBy>
  <cp:revision>14</cp:revision>
  <dcterms:created xsi:type="dcterms:W3CDTF">2023-11-22T08:25:08Z</dcterms:created>
  <dcterms:modified xsi:type="dcterms:W3CDTF">2023-11-30T09:34:48Z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