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72" r:id="rId6"/>
    <p:sldId id="273" r:id="rId7"/>
    <p:sldId id="274" r:id="rId8"/>
    <p:sldId id="276" r:id="rId9"/>
    <p:sldId id="275" r:id="rId10"/>
    <p:sldId id="278" r:id="rId11"/>
    <p:sldId id="279" r:id="rId12"/>
    <p:sldId id="277" r:id="rId13"/>
    <p:sldId id="280" r:id="rId14"/>
    <p:sldId id="281" r:id="rId15"/>
    <p:sldId id="282" r:id="rId16"/>
  </p:sldIdLst>
  <p:sldSz cx="12188825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B19029A8-F661-42CE-B678-56C80B1892A1}">
          <p14:sldIdLst>
            <p14:sldId id="257"/>
            <p14:sldId id="272"/>
            <p14:sldId id="273"/>
            <p14:sldId id="274"/>
            <p14:sldId id="276"/>
            <p14:sldId id="275"/>
            <p14:sldId id="278"/>
            <p14:sldId id="279"/>
            <p14:sldId id="277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971" autoAdjust="0"/>
  </p:normalViewPr>
  <p:slideViewPr>
    <p:cSldViewPr>
      <p:cViewPr varScale="1">
        <p:scale>
          <a:sx n="109" d="100"/>
          <a:sy n="109" d="100"/>
        </p:scale>
        <p:origin x="618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9B488E2-97AE-4859-B031-BB383BB4A428}" type="datetime1">
              <a:rPr lang="uk-UA" smtClean="0"/>
              <a:t>07.11.2024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uk-UA" smtClean="0"/>
              <a:pPr algn="r" rtl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AA79CAB5-98DE-4924-B209-D04E1B608772}" type="datetime1">
              <a:rPr lang="uk-UA" smtClean="0"/>
              <a:pPr/>
              <a:t>07.11.2024</a:t>
            </a:fld>
            <a:endParaRPr lang="uk-UA" dirty="0"/>
          </a:p>
        </p:txBody>
      </p:sp>
      <p:sp>
        <p:nvSpPr>
          <p:cNvPr id="4" name="Місце для зображення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2E61351F-DBB1-4664-ADA9-83BC7CB8848D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4497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EF367-4F8A-AE8C-6FF7-B210BD4A4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6F570D35-72FF-818F-BCCF-002D727397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7F4F851A-9FF9-80B1-E58D-1AFB13C9F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BB5C831-5B50-8BA0-0129-BCFED25D54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uk-UA" smtClean="0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2928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6B1E6-8CD3-A5B3-2EAB-1DBB5E691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1A8AD2A6-5D29-F709-1D13-BC2B90BDE4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53A98DDD-527B-70C9-DFA4-5109854CA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7F834CF-0FA7-15B9-9013-E63D702DB0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6428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8A3EF-6578-1428-A52F-B210B94BE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81F81BF4-C2CD-610D-6790-B92B1431E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D99C9207-2995-059D-03F8-B520BCCEB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367203-31F2-577A-779D-81DE74FBDD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uk-UA" smtClean="0"/>
              <a:pPr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9029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4741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5464D-E226-43D7-775D-DB7582314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D86C3D3A-BE55-2596-C9EA-6D860BA8A7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946BD3D1-1C4D-0543-738C-80E5D8903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5D77CE5-8151-B0B0-B3BD-4F8C4E726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0002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5DC6F-7255-BF17-8BF4-DC0840C79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D371E825-D21A-0895-CDD2-329979EF40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F4F0040E-F690-97FB-A496-F852F48DB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77E8A87-9482-7C7D-6322-A3F047CF24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5954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D50A0-DC2A-D833-B36E-645D48EAF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E5CCEFC2-646B-3FB6-558A-ADB499E46B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4742826C-8033-368D-CDB8-D1C51D7DF8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B3B46CE-8B03-1415-BB59-008CB4C9F3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4487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FA575-3319-D6A9-6704-18ED0E9BB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57522321-C93C-C897-CDCC-4A8F2B146E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9676EA82-5811-49C6-CEA3-2BEF48F75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8D0FE2E-A81C-33C5-16F2-3C19FCFC1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6314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A6EFF-88F6-5684-55E7-C97CEB07D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2F8EBFE4-9036-0C29-A067-B017AA7F0F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7DB6794C-62A7-7A3B-4379-10549662C5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C36A7BC-514C-0D68-73D5-D5876507AD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6983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A772E-6BD5-36A7-32BE-0DA46115E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F58A4501-EADC-7D98-2864-29B5D5D751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7CA1F616-6BB9-E2F3-57FF-59B2F0666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FBF9120-41BD-DFF9-BABE-8C6DA024C0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227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A3A7B-DD6A-2CB4-5322-A3D5F0078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684E9B65-FCF1-597D-BDCE-F880A1EE03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51DD1D61-E089-A4AD-F93C-D94855E92F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5554C36-E073-1938-256F-479266CE95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uk-UA" smtClean="0"/>
              <a:pPr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896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/>
              <a:t>Зразок підзаголовка</a:t>
            </a:r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FA715CF-8BAC-4C65-AA02-0D8B87D31873}" type="datetime1">
              <a:rPr lang="uk-UA" smtClean="0"/>
              <a:pPr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27F904A-EE3C-4A97-AC48-B47731EF94CB}" type="datetime1">
              <a:rPr lang="uk-UA" smtClean="0"/>
              <a:pPr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ED294650-63C3-488D-8FF4-FD76B39E5FA4}" type="datetime1">
              <a:rPr lang="uk-UA" smtClean="0"/>
              <a:pPr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57E7BAA-3C15-46BB-8E00-68812E46955B}" type="datetime1">
              <a:rPr lang="uk-UA" smtClean="0"/>
              <a:pPr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8F5FBB6-9505-4072-8693-D29724AD1D99}" type="datetime1">
              <a:rPr lang="uk-UA" smtClean="0"/>
              <a:pPr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4" name="Місце для вмісту 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5EBD270-680B-48E1-B83B-BC5956EF1610}" type="datetime1">
              <a:rPr lang="uk-UA" smtClean="0"/>
              <a:pPr/>
              <a:t>07.11.2024</a:t>
            </a:fld>
            <a:endParaRPr lang="uk-UA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 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5" name="Місце для тексту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 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7" name="Місце для дати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CB0609E-81FD-45FA-8F94-A831DFB31A33}" type="datetime1">
              <a:rPr lang="uk-UA" smtClean="0"/>
              <a:pPr/>
              <a:t>07.11.2024</a:t>
            </a:fld>
            <a:endParaRPr lang="uk-UA" dirty="0"/>
          </a:p>
        </p:txBody>
      </p:sp>
      <p:sp>
        <p:nvSpPr>
          <p:cNvPr id="8" name="Місце для нижнього колонтитула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4A2A21A-9FD8-4032-B51A-8A12E971AA3C}" type="datetime1">
              <a:rPr lang="uk-UA" smtClean="0"/>
              <a:pPr/>
              <a:t>07.11.2024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E5E5610-6FCF-4459-91ED-3A67843CB39C}" type="datetime1">
              <a:rPr lang="uk-UA" smtClean="0"/>
              <a:pPr/>
              <a:t>07.11.2024</a:t>
            </a:fld>
            <a:endParaRPr lang="uk-UA" dirty="0"/>
          </a:p>
        </p:txBody>
      </p:sp>
      <p:sp>
        <p:nvSpPr>
          <p:cNvPr id="3" name="Місце для нижнього колонтитула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C6D205A-881F-46CE-A144-C55B829BC8BD}" type="datetime1">
              <a:rPr lang="uk-UA" smtClean="0"/>
              <a:pPr/>
              <a:t>07.11.2024</a:t>
            </a:fld>
            <a:endParaRPr lang="uk-UA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Місце для зображення 2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uk-UA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2" name="Місце для заголовка 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dirty="0"/>
              <a:t>Зразок заголовка</a:t>
            </a:r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D398EC5-B6DA-40AC-A3B5-D09691D6A6EB}" type="datetime1">
              <a:rPr lang="uk-UA" smtClean="0"/>
              <a:pPr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5312" y="2492896"/>
            <a:ext cx="8458200" cy="169810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листопада 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біосферних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резерватів</a:t>
            </a:r>
            <a:endParaRPr lang="uk-UA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4F16E6-6AA2-5960-96F6-AA9E9179288A}"/>
              </a:ext>
            </a:extLst>
          </p:cNvPr>
          <p:cNvSpPr txBox="1"/>
          <p:nvPr/>
        </p:nvSpPr>
        <p:spPr>
          <a:xfrm>
            <a:off x="2293634" y="116632"/>
            <a:ext cx="760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Чорнобильський радіаційно-екологічний біосферний заповідник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94DBD6-CED4-B9DA-2241-2D00C8F344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964" y="5733256"/>
            <a:ext cx="1024130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52633-112D-0175-C608-7533F8A7F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7EAC27B2-A9B9-645B-1429-20F1B6DEE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964" y="188640"/>
            <a:ext cx="9601200" cy="616768"/>
          </a:xfrm>
        </p:spPr>
        <p:txBody>
          <a:bodyPr rtlCol="0">
            <a:normAutofit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Флора та фауна резервату</a:t>
            </a:r>
          </a:p>
        </p:txBody>
      </p:sp>
      <p:sp>
        <p:nvSpPr>
          <p:cNvPr id="14" name="Місце для вмісту 13">
            <a:extLst>
              <a:ext uri="{FF2B5EF4-FFF2-40B4-BE49-F238E27FC236}">
                <a16:creationId xmlns:a16="http://schemas.microsoft.com/office/drawing/2014/main" id="{58B23603-B8AD-EA61-E29C-D7024A307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940" y="980728"/>
            <a:ext cx="9601200" cy="5544616"/>
          </a:xfrm>
        </p:spPr>
        <p:txBody>
          <a:bodyPr rtlCol="0">
            <a:normAutofit fontScale="70000" lnSpcReduction="20000"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 резервату підтримує існування популяцій 77 раритетних видів судинних рослин, що занесені до охоронних списків різного рангу. Біосферний резерват є осередком 15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синтаксонів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рослинних угруповань занесених до Зеленої книги України.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території резервату нараховується 390 видів фауни, занесених до різних природоохоронних списків. Зокрема, до Червоної книги України занесено 115 видів, до Європейського червоного списку – 48 видів, Бернської конвенції занесено 345 видів, охороняються Конвенцією про міжнародну торгівлю видами дикої фауни і флори, що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пнребувають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 загрозою зникнення (СІТЕС) 50 видів, до Боннської конвенції – 134 види;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виявлено 53 види комах, які потребують охорони, в тому числі – 36 видів, які занесені до Червоної книги України, 18 видів – до Бернської конвенції, 24 види – Європейського Червоного списку;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чисельною групою хребетних тварин є птахи: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ареалогічно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очікувані тут 241 вид. Серед них доведене гніздування для 160 видів. В зимовий період доведено мешкання 45 видів. З них 241 видів віднесено до Бернської конвенції, 44 видів – до Червоної книги України, 15 вид – до Європейського Червоного списку, охороняються Конвенцією про міжнародну торгівлю видами дикої фауни і флори, що перебувають під загрозою зникнення (СІТЕС) 44 види, до Боннської конвенції – 117 видів;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території біосферного резервату під охороною перебувають 50 видів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савців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них 47 видів віднесено до Бернської конвенції, 25 видів – до Червоної книги України, 5 видів – до Європейського Червоного списку, охороняються Конвенцією про міжнародну торгівлю видами дикої фауни і флори, що перебувають під загрозою зникнення (СІТЕС) 5 видів, до Боннської конвенції – 16 видів.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151282-EF75-2119-C7E3-71378489F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3" t="-964" r="31538" b="964"/>
          <a:stretch/>
        </p:blipFill>
        <p:spPr>
          <a:xfrm>
            <a:off x="0" y="-27384"/>
            <a:ext cx="1584176" cy="68853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AE2D6-5B90-12D7-A521-AF9EFECD16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964" y="5733256"/>
            <a:ext cx="1024130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5A255-813E-B003-A2C2-DC4E7D77D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94CFDAB7-4646-49FB-1777-2EB1FCA8D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972" y="188640"/>
            <a:ext cx="9601200" cy="9048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 розвитку біосферного резервату «Центральне Полісся»: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Місце для вмісту 13">
            <a:extLst>
              <a:ext uri="{FF2B5EF4-FFF2-40B4-BE49-F238E27FC236}">
                <a16:creationId xmlns:a16="http://schemas.microsoft.com/office/drawing/2014/main" id="{C9E1DF1E-CE28-01D3-11CC-95DB0A0C0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956" y="1556792"/>
            <a:ext cx="9601200" cy="4495800"/>
          </a:xfrm>
        </p:spPr>
        <p:txBody>
          <a:bodyPr rtlCol="0">
            <a:normAutofit fontScale="77500" lnSpcReduction="20000"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Розмаїта територія з великим спектром різноманітної флори, екосистем та ландшафтів, цінної флори та фауни;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Цікава та насичена історія, а також унікальні етнографічні особливості регіону;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Вигідне географічне розташування;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Помірний клімат;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Сприятливі ландшафтні та кліматичні умови для розвитку та туристичної галузі;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розвитку наукового туризму упродовж усього року;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Неповторна історико-культурна спадщина;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Ефективне тривале використання лісових ресурсів, що сприятиме збереженню природних ландшафтів і сприятливого мікроклімату;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Міцні зв'язки між науковими підрозділами університетів України та інших природоохоронних установ.</a:t>
            </a:r>
          </a:p>
          <a:p>
            <a:pPr algn="just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57DC24-30DB-1C5A-D14D-6535B634B4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3" t="-964" r="31538" b="964"/>
          <a:stretch/>
        </p:blipFill>
        <p:spPr>
          <a:xfrm>
            <a:off x="0" y="-27384"/>
            <a:ext cx="1584176" cy="688538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F245F5-DF77-B3D8-09D6-9E64E42F6E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964" y="5733256"/>
            <a:ext cx="1024130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9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1ECB9-8C8C-DA63-4D84-5C3C72403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D310583F-25F8-86DA-5C30-32E75B54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108" y="3129489"/>
            <a:ext cx="5775040" cy="904800"/>
          </a:xfrm>
        </p:spPr>
        <p:txBody>
          <a:bodyPr rtlCol="0">
            <a:norm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4EE23E-8CBF-822C-7521-CB0B544955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3" t="-964" r="31538" b="964"/>
          <a:stretch/>
        </p:blipFill>
        <p:spPr>
          <a:xfrm>
            <a:off x="0" y="-27384"/>
            <a:ext cx="1557908" cy="68853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CD7D57-4909-127F-7BF1-50EF144D28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36" y="1484784"/>
            <a:ext cx="1368152" cy="13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77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133972" y="116632"/>
            <a:ext cx="9601200" cy="710952"/>
          </a:xfrm>
        </p:spPr>
        <p:txBody>
          <a:bodyPr rtlCol="0"/>
          <a:lstStyle/>
          <a:p>
            <a:pPr algn="ctr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Біосферний резерват – це…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1845940" y="1340768"/>
            <a:ext cx="9601200" cy="4495800"/>
          </a:xfrm>
        </p:spPr>
        <p:txBody>
          <a:bodyPr rtlCol="0"/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 суходільних, прибережних,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морських екосистем або їх поєднання, яка визнана міжнародною програмою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UNESCO’s Man and the Biosphere (MAB)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і Біосфера.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 завдання біосферного резервату - збереження біологічного   різноманіття, біологічних ресурсів і їх стале використання.</a:t>
            </a:r>
          </a:p>
          <a:p>
            <a:pPr marL="0" indent="0">
              <a:buNone/>
            </a:pP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FF27F3-611F-E4FC-0E02-08C5DEBD6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3" t="-964" r="31538" b="964"/>
          <a:stretch/>
        </p:blipFill>
        <p:spPr>
          <a:xfrm>
            <a:off x="0" y="-27384"/>
            <a:ext cx="1584176" cy="688538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190FFD-8122-FD06-4902-8181416C86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964" y="5733256"/>
            <a:ext cx="1024130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E183C-4AD7-CCF0-649E-FC36BCB76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DAF2AC11-6B0D-0885-4B23-4DF9F5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972" y="116632"/>
            <a:ext cx="9601200" cy="710952"/>
          </a:xfrm>
        </p:spPr>
        <p:txBody>
          <a:bodyPr rtlCol="0"/>
          <a:lstStyle/>
          <a:p>
            <a:pPr algn="ctr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 та функції біосферного резервату</a:t>
            </a:r>
          </a:p>
        </p:txBody>
      </p:sp>
      <p:sp>
        <p:nvSpPr>
          <p:cNvPr id="14" name="Місце для вмісту 13">
            <a:extLst>
              <a:ext uri="{FF2B5EF4-FFF2-40B4-BE49-F238E27FC236}">
                <a16:creationId xmlns:a16="http://schemas.microsoft.com/office/drawing/2014/main" id="{9DF9F9C2-A5F4-B858-DBEB-8783B258B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940" y="1340768"/>
            <a:ext cx="9601200" cy="4495800"/>
          </a:xfrm>
        </p:spPr>
        <p:txBody>
          <a:bodyPr rtlCol="0"/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Демонстрування збалансованих відносин між людиною та біосферою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генетичних ресурсів, різноманіття біологічних видів, екосистем та ландшафтів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 стійкому соціально-економічному розвитку даного регіону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екологічної освіти та підготовки кадрів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досліджень та моніторингу довкілля та впровадження спільних заходів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510157-C240-B7E8-7558-EA554E5F0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3" t="-964" r="31538" b="964"/>
          <a:stretch/>
        </p:blipFill>
        <p:spPr>
          <a:xfrm>
            <a:off x="-50403" y="-99392"/>
            <a:ext cx="1584176" cy="688538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23D1F1-894D-A840-F191-4E3A556B9C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964" y="5733256"/>
            <a:ext cx="1024130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9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6BB74-2A06-FC7B-D9E2-2F6ACE625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19D577E1-259E-5E35-C34E-D42E6316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972" y="0"/>
            <a:ext cx="9601200" cy="620688"/>
          </a:xfrm>
        </p:spPr>
        <p:txBody>
          <a:bodyPr rtlCol="0"/>
          <a:lstStyle/>
          <a:p>
            <a:pPr algn="ctr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Зонування біосферних резерватів</a:t>
            </a:r>
          </a:p>
        </p:txBody>
      </p:sp>
      <p:sp>
        <p:nvSpPr>
          <p:cNvPr id="14" name="Місце для вмісту 13">
            <a:extLst>
              <a:ext uri="{FF2B5EF4-FFF2-40B4-BE49-F238E27FC236}">
                <a16:creationId xmlns:a16="http://schemas.microsoft.com/office/drawing/2014/main" id="{FA0D0EFF-C916-9276-BB45-996E7405E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916" y="578614"/>
            <a:ext cx="2592288" cy="6234762"/>
          </a:xfrm>
        </p:spPr>
        <p:txBody>
          <a:bodyPr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Заповідна зона:</a:t>
            </a:r>
          </a:p>
          <a:p>
            <a:pPr marL="342900" indent="-34290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природоохоронна діяльність</a:t>
            </a:r>
          </a:p>
          <a:p>
            <a:pPr marL="342900" indent="-34290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дослідження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Буферна зона:</a:t>
            </a:r>
          </a:p>
          <a:p>
            <a:pPr marL="342900" indent="-34290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дослідження</a:t>
            </a:r>
          </a:p>
          <a:p>
            <a:pPr marL="342900" indent="-34290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освіта</a:t>
            </a:r>
          </a:p>
          <a:p>
            <a:pPr marL="342900" indent="-34290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туризм та рекреація</a:t>
            </a:r>
          </a:p>
          <a:p>
            <a:pPr marL="342900" indent="-34290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стале природокористування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Транзитна зона:</a:t>
            </a:r>
          </a:p>
          <a:p>
            <a:pPr marL="342900" indent="-34290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господарська діяльність</a:t>
            </a:r>
          </a:p>
          <a:p>
            <a:pPr marL="342900" indent="-34290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традиційні землекористування </a:t>
            </a:r>
          </a:p>
          <a:p>
            <a:pPr marL="342900" indent="-34290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населені пункти</a:t>
            </a:r>
          </a:p>
          <a:p>
            <a:pPr marL="342900" indent="-34290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наукова і освітня діяльність</a:t>
            </a:r>
          </a:p>
          <a:p>
            <a:pPr marL="342900" indent="-34290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туризм та рекреація</a:t>
            </a: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5C4034-CC5D-96D8-98B4-5A807E76D1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3" t="-964" r="31538" b="964"/>
          <a:stretch/>
        </p:blipFill>
        <p:spPr>
          <a:xfrm>
            <a:off x="0" y="-27384"/>
            <a:ext cx="1584176" cy="688538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395549-71B1-E3EE-2695-E366F373B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98" y="980728"/>
            <a:ext cx="8008942" cy="52565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37DD4E-A1E3-7DF7-6F27-C57E0881EB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964" y="5733256"/>
            <a:ext cx="1024130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D18D5-913E-5C0B-F153-36CABFBAF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68DBE1D3-5DCC-B2A3-79BE-D8E1B7C5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086" y="116632"/>
            <a:ext cx="9601200" cy="638944"/>
          </a:xfrm>
        </p:spPr>
        <p:txBody>
          <a:bodyPr rtlCol="0"/>
          <a:lstStyle/>
          <a:p>
            <a:pPr algn="ctr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Біосферні резервати світу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0DD14D-0FC9-796A-7367-C7CA7C9E22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3" t="-964" r="31538" b="964"/>
          <a:stretch/>
        </p:blipFill>
        <p:spPr>
          <a:xfrm>
            <a:off x="0" y="-27384"/>
            <a:ext cx="1584176" cy="688538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7D6DE8-3037-EB4C-1002-703A5D1CE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971" y="816976"/>
            <a:ext cx="9363813" cy="58523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C43BA2-9B1A-5F7F-88D7-2D8A223A9F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964" y="5733256"/>
            <a:ext cx="1024130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5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4A643-574B-1F3C-B7EC-5EC5B4678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87C200C-B3F4-4960-105A-E8452D332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972" y="116632"/>
            <a:ext cx="9601200" cy="792088"/>
          </a:xfrm>
        </p:spPr>
        <p:txBody>
          <a:bodyPr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Мережа біосферних резерватів в Україні:</a:t>
            </a:r>
            <a:b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біосферних резерватів, 4 з яких є транскордонними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8AC7A8-B033-DEE1-7FEC-8803C3AAD2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3" t="-964" r="31538" b="964"/>
          <a:stretch/>
        </p:blipFill>
        <p:spPr>
          <a:xfrm>
            <a:off x="0" y="-27384"/>
            <a:ext cx="1584176" cy="6885384"/>
          </a:xfrm>
          <a:prstGeom prst="rect">
            <a:avLst/>
          </a:prstGeom>
        </p:spPr>
      </p:pic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19843C0-3843-5096-8397-250C58EB3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26060" y="908720"/>
            <a:ext cx="9217024" cy="574190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19E23A-0B94-5CAB-E262-677D758CCC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964" y="5733256"/>
            <a:ext cx="1024130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5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D667D-4B1E-0DC7-532B-5F57AFD5D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A31CCA9E-3156-12B2-25DE-BD8620443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972" y="116632"/>
            <a:ext cx="9601200" cy="9048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біосферного резервату </a:t>
            </a:r>
            <a:br>
              <a:rPr lang="uk-UA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«Центральне Полісся»</a:t>
            </a:r>
          </a:p>
        </p:txBody>
      </p:sp>
      <p:sp>
        <p:nvSpPr>
          <p:cNvPr id="14" name="Місце для вмісту 13">
            <a:extLst>
              <a:ext uri="{FF2B5EF4-FFF2-40B4-BE49-F238E27FC236}">
                <a16:creationId xmlns:a16="http://schemas.microsoft.com/office/drawing/2014/main" id="{138A951A-8874-DADE-5191-ADE0AEF7E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932" y="1196752"/>
            <a:ext cx="9601200" cy="5661248"/>
          </a:xfrm>
        </p:spPr>
        <p:txBody>
          <a:bodyPr rtlCol="0"/>
          <a:lstStyle/>
          <a:p>
            <a:pPr marL="0" indent="0" algn="just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року Чорнобильським радіаційно-екологічним біосферним заповідником розпочато створення біосферного резервату «Центральне Полісся».</a:t>
            </a:r>
          </a:p>
          <a:p>
            <a:pPr marL="0" indent="0" algn="ctr">
              <a:buNone/>
            </a:pP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створення</a:t>
            </a:r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збереження біологічного,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екосистемного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ландшафтного різноманіття, сталий розвиток в регіоні; 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 покращенню ефективності зусиль у дотриманні міжнародного природоохоронного законодавства та забезпечення сталого розвитку і збереженню природних екосистем в центральній частині Українського Полісся; 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з урядами та організаціями Європейського Союзу для збереження природних екосистем української частини Полісся, що входить до складу Пан’європейської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екомережі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194271-0056-8BCB-050B-2C11E3179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3" t="-964" r="31538" b="964"/>
          <a:stretch/>
        </p:blipFill>
        <p:spPr>
          <a:xfrm>
            <a:off x="0" y="-27384"/>
            <a:ext cx="1584176" cy="688538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A8C6B5-3851-7AA5-DC54-F30E8BE99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964" y="5733256"/>
            <a:ext cx="1024130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2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52162-C52C-7ED2-004F-150ED7A7B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CDCA8C81-8FBE-1A86-16EA-D95270492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972" y="116632"/>
            <a:ext cx="9601200" cy="9048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 біосферного резервату </a:t>
            </a:r>
            <a:br>
              <a:rPr lang="uk-UA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«Центральне Полісся»</a:t>
            </a:r>
          </a:p>
        </p:txBody>
      </p:sp>
      <p:sp>
        <p:nvSpPr>
          <p:cNvPr id="14" name="Місце для вмісту 13">
            <a:extLst>
              <a:ext uri="{FF2B5EF4-FFF2-40B4-BE49-F238E27FC236}">
                <a16:creationId xmlns:a16="http://schemas.microsoft.com/office/drawing/2014/main" id="{506F9A81-152A-F81B-D296-F42418016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940" y="1340768"/>
            <a:ext cx="9601200" cy="4680520"/>
          </a:xfrm>
        </p:spPr>
        <p:txBody>
          <a:bodyPr rtlCol="0">
            <a:normAutofit fontScale="92500" lnSpcReduction="20000"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 резервату розташована в природно-кліматичній зоні Київського і Чернігівського Полісся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територію біосферного резервату проходить Поліський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екокоридор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є центром формування специфічної післяльодовикової флори і фауни, одним з головних міграційних шляхів птахів; 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Проектований резерват «Центральне Полісся» – це територіальний комплекс, який включає дві установи природно-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зповідного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фонду України: Чорнобильський заповідник (226964,7 га) та регіональний ландшафтний парк «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Міжрічинський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(78753,95 га);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біосферного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резервату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увійдуть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Іванківській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селищній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Біосферний резерват це зона широколистяних лісів, на території якого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збереглась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значна кількість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бореальних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видів і природних рослинних угрупувань – лісових, болотних, водних і лугових.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BF6E53-DA5A-6E79-CC58-CA60E1CFC7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3" t="-964" r="31538" b="964"/>
          <a:stretch/>
        </p:blipFill>
        <p:spPr>
          <a:xfrm>
            <a:off x="0" y="-27384"/>
            <a:ext cx="1584176" cy="688538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8AE593-A544-3F85-85BC-BF4B0C7563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964" y="5733256"/>
            <a:ext cx="1024130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47E94-72E4-D546-7B2F-E74A127CC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004B44DC-8F81-8BE7-0C05-EB362288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972" y="116632"/>
            <a:ext cx="9601200" cy="710952"/>
          </a:xfrm>
        </p:spPr>
        <p:txBody>
          <a:bodyPr rtlCol="0"/>
          <a:lstStyle/>
          <a:p>
            <a:pPr algn="ctr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Біосферний резерват «Центральне Полісся»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05DF3A-69F4-829D-2419-4F139F4EBE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3" t="-964" r="31538" b="964"/>
          <a:stretch/>
        </p:blipFill>
        <p:spPr>
          <a:xfrm>
            <a:off x="0" y="-27384"/>
            <a:ext cx="1584176" cy="6885384"/>
          </a:xfrm>
          <a:prstGeom prst="rect">
            <a:avLst/>
          </a:prstGeom>
        </p:spPr>
      </p:pic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5A9FEB00-B1CC-0373-81A3-2F4C0D8DF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33972" y="980728"/>
            <a:ext cx="9289032" cy="554781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3FF06D-213D-C6F9-4B3E-725230FC41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964" y="5733256"/>
            <a:ext cx="1024130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9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покій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90_TF02801109" id="{C41CF5FF-EFA1-49F7-841E-48182715C162}" vid="{02530454-819B-4E75-BCCC-E99BE1BE8598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на тему природи Спокій (широкоформатна)</Template>
  <TotalTime>173</TotalTime>
  <Words>771</Words>
  <Application>Microsoft Office PowerPoint</Application>
  <PresentationFormat>Довільний</PresentationFormat>
  <Paragraphs>72</Paragraphs>
  <Slides>12</Slides>
  <Notes>12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Euphemia</vt:lpstr>
      <vt:lpstr>Times New Roman</vt:lpstr>
      <vt:lpstr>Спокій 16x9</vt:lpstr>
      <vt:lpstr>3 листопада –  Міжнародний день біосферних резерватів</vt:lpstr>
      <vt:lpstr>Біосферний резерват – це…</vt:lpstr>
      <vt:lpstr>Мета та функції біосферного резервату</vt:lpstr>
      <vt:lpstr>Зонування біосферних резерватів</vt:lpstr>
      <vt:lpstr>Біосферні резервати світу</vt:lpstr>
      <vt:lpstr>Мережа біосферних резерватів в Україні:  8 біосферних резерватів, 4 з яких є транскордонними</vt:lpstr>
      <vt:lpstr>Створення біосферного резервату  «Центральне Полісся»</vt:lpstr>
      <vt:lpstr>Територія біосферного резервату  «Центральне Полісся»</vt:lpstr>
      <vt:lpstr>Біосферний резерват «Центральне Полісся»</vt:lpstr>
      <vt:lpstr>Флора та фауна резервату</vt:lpstr>
      <vt:lpstr>Потенціал розвитку біосферного резервату «Центральне Полісся»:</vt:lpstr>
      <vt:lpstr>Дякуємо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Юлія Косько</dc:creator>
  <cp:lastModifiedBy>Юлія Косько</cp:lastModifiedBy>
  <cp:revision>22</cp:revision>
  <dcterms:created xsi:type="dcterms:W3CDTF">2024-11-04T08:52:01Z</dcterms:created>
  <dcterms:modified xsi:type="dcterms:W3CDTF">2024-11-07T12:56:18Z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