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72" r:id="rId5"/>
    <p:sldId id="276" r:id="rId6"/>
    <p:sldId id="279" r:id="rId7"/>
    <p:sldId id="282" r:id="rId8"/>
    <p:sldId id="280" r:id="rId9"/>
    <p:sldId id="281" r:id="rId10"/>
    <p:sldId id="283" r:id="rId11"/>
    <p:sldId id="285" r:id="rId12"/>
    <p:sldId id="284" r:id="rId13"/>
  </p:sldIdLst>
  <p:sldSz cx="12192000" cy="6858000"/>
  <p:notesSz cx="6858000" cy="9144000"/>
  <p:defaultTextStyle>
    <a:defPPr rtl="0">
      <a:defRPr lang="uk-ua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uk-UA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C35875C-80E4-48F1-97A4-7542DE225EF5}" type="datetime1">
              <a:rPr lang="uk-UA" smtClean="0"/>
              <a:t>31.10.2024</a:t>
            </a:fld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E1AE400-C156-46A1-A0E2-1B558DFFA34E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631284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uk-UA" noProof="0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D8338-C407-42DD-AD2B-85DB6D71A306}" type="datetime1">
              <a:rPr lang="uk-UA" smtClean="0"/>
              <a:pPr/>
              <a:t>31.10.2024</a:t>
            </a:fld>
            <a:endParaRPr lang="uk-UA" dirty="0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uk-UA" noProof="0" dirty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uk-UA" noProof="0" dirty="0"/>
              <a:t>Зразки заголовків</a:t>
            </a:r>
          </a:p>
          <a:p>
            <a:pPr lvl="1" rtl="0"/>
            <a:r>
              <a:rPr lang="uk-UA" noProof="0" dirty="0"/>
              <a:t>Другий рівень</a:t>
            </a:r>
          </a:p>
          <a:p>
            <a:pPr lvl="2" rtl="0"/>
            <a:r>
              <a:rPr lang="uk-UA" noProof="0" dirty="0"/>
              <a:t>Третій рівень</a:t>
            </a:r>
          </a:p>
          <a:p>
            <a:pPr lvl="3" rtl="0"/>
            <a:r>
              <a:rPr lang="uk-UA" noProof="0" dirty="0"/>
              <a:t>Четвертий рівень</a:t>
            </a:r>
          </a:p>
          <a:p>
            <a:pPr lvl="4" rtl="0"/>
            <a:r>
              <a:rPr lang="uk-UA" noProof="0" dirty="0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uk-UA" noProof="0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77E48D1-FA17-4B0C-9EED-C23B2F50007B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2484855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77E48D1-FA17-4B0C-9EED-C23B2F50007B}" type="slidenum">
              <a:rPr lang="uk-UA" smtClean="0"/>
              <a:t>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91376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77E48D1-FA17-4B0C-9EED-C23B2F50007B}" type="slidenum">
              <a:rPr lang="uk-UA" smtClean="0"/>
              <a:t>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1664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77E48D1-FA17-4B0C-9EED-C23B2F50007B}" type="slidenum">
              <a:rPr lang="uk-UA" smtClean="0"/>
              <a:t>3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44179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77E48D1-FA17-4B0C-9EED-C23B2F50007B}" type="slidenum">
              <a:rPr lang="uk-UA" smtClean="0"/>
              <a:t>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83876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77E48D1-FA17-4B0C-9EED-C23B2F50007B}" type="slidenum">
              <a:rPr lang="uk-UA" smtClean="0"/>
              <a:t>5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20046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77E48D1-FA17-4B0C-9EED-C23B2F50007B}" type="slidenum">
              <a:rPr lang="uk-UA" smtClean="0"/>
              <a:t>6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89073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77E48D1-FA17-4B0C-9EED-C23B2F50007B}" type="slidenum">
              <a:rPr lang="uk-UA" smtClean="0"/>
              <a:t>7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74230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77E48D1-FA17-4B0C-9EED-C23B2F50007B}" type="slidenum">
              <a:rPr lang="uk-UA" smtClean="0"/>
              <a:t>8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91280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77E48D1-FA17-4B0C-9EED-C23B2F50007B}" type="slidenum">
              <a:rPr lang="uk-UA" smtClean="0"/>
              <a:t>9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01707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rtlCol="0" anchor="b">
            <a:normAutofit/>
          </a:bodyPr>
          <a:lstStyle>
            <a:lvl1pPr algn="ctr">
              <a:defRPr sz="4800"/>
            </a:lvl1pPr>
          </a:lstStyle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uk-UA" noProof="0"/>
              <a:t>Клацніть, щоб редагувати стиль зразка підзаголовка</a:t>
            </a:r>
            <a:endParaRPr lang="uk-UA" noProof="0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033753-0781-4EC1-ACC5-8F6F08895DC9}" type="datetime1">
              <a:rPr lang="uk-UA" noProof="0" smtClean="0"/>
              <a:t>31.10.2024</a:t>
            </a:fld>
            <a:endParaRPr lang="uk-UA" noProof="0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uk-UA" noProof="0" smtClean="0"/>
              <a:t>‹№›</a:t>
            </a:fld>
            <a:endParaRPr lang="uk-UA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rtlCol="0" anchor="b">
            <a:normAutofit/>
          </a:bodyPr>
          <a:lstStyle>
            <a:lvl1pPr>
              <a:defRPr sz="2800"/>
            </a:lvl1pPr>
          </a:lstStyle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зображення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uk-UA" noProof="0"/>
              <a:t>Клацніть піктограму, щоб додати зображення</a:t>
            </a:r>
            <a:endParaRPr lang="uk-UA" noProof="0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3A260F-710F-4BF5-952B-DAF4D18F6F0F}" type="datetime1">
              <a:rPr lang="uk-UA" noProof="0" smtClean="0"/>
              <a:t>31.10.2024</a:t>
            </a:fld>
            <a:endParaRPr lang="uk-UA" noProof="0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uk-UA" noProof="0" smtClean="0"/>
              <a:t>‹№›</a:t>
            </a:fld>
            <a:endParaRPr lang="uk-UA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rtlCol="0"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CB260DC-1E5E-449B-8321-08D2D0A0A1DC}" type="datetime1">
              <a:rPr lang="uk-UA" noProof="0" smtClean="0"/>
              <a:t>31.10.2024</a:t>
            </a:fld>
            <a:endParaRPr lang="uk-UA" noProof="0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uk-UA" noProof="0" smtClean="0"/>
              <a:t>‹№›</a:t>
            </a:fld>
            <a:endParaRPr lang="uk-UA" noProof="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12" name="Місце для тексту 3"/>
          <p:cNvSpPr>
            <a:spLocks noGrp="1"/>
          </p:cNvSpPr>
          <p:nvPr>
            <p:ph type="body" sz="half" idx="13" hasCustomPrompt="1"/>
          </p:nvPr>
        </p:nvSpPr>
        <p:spPr>
          <a:xfrm>
            <a:off x="1720644" y="3610032"/>
            <a:ext cx="8752299" cy="426812"/>
          </a:xfrm>
        </p:spPr>
        <p:txBody>
          <a:bodyPr rtlCol="0" anchor="t">
            <a:normAutofit/>
          </a:bodyPr>
          <a:lstStyle>
            <a:lvl1pPr marL="0" indent="0" algn="r" rtl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uk-UA" noProof="0" dirty="0"/>
              <a:t>Зразки заголовків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A80C9E-C86F-4708-900A-900BC98B9E8C}" type="datetime1">
              <a:rPr lang="uk-UA" noProof="0" smtClean="0"/>
              <a:t>31.10.2024</a:t>
            </a:fld>
            <a:endParaRPr lang="uk-UA" noProof="0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uk-UA" noProof="0" smtClean="0"/>
              <a:t>‹№›</a:t>
            </a:fld>
            <a:endParaRPr lang="uk-UA" noProof="0" dirty="0"/>
          </a:p>
        </p:txBody>
      </p:sp>
      <p:sp>
        <p:nvSpPr>
          <p:cNvPr id="11" name="Текстове поле 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uk-UA" sz="8000" noProof="0" dirty="0">
                <a:solidFill>
                  <a:schemeClr val="tx1"/>
                </a:solidFill>
                <a:effectLst/>
              </a:rPr>
              <a:t>"</a:t>
            </a:r>
          </a:p>
        </p:txBody>
      </p:sp>
      <p:sp>
        <p:nvSpPr>
          <p:cNvPr id="13" name="Текстове поле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uk-UA" sz="8000" noProof="0" dirty="0">
                <a:solidFill>
                  <a:schemeClr val="tx1"/>
                </a:solidFill>
                <a:effectLst/>
              </a:rPr>
              <a:t>"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з імен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F705060-7E71-4AF5-96CC-91B091DE105E}" type="datetime1">
              <a:rPr lang="uk-UA" noProof="0" smtClean="0"/>
              <a:t>31.10.2024</a:t>
            </a:fld>
            <a:endParaRPr lang="uk-UA" noProof="0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uk-UA" noProof="0" smtClean="0"/>
              <a:t>‹№›</a:t>
            </a:fld>
            <a:endParaRPr lang="uk-UA" noProof="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впець 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 rtlCol="0"/>
          <a:lstStyle/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7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</p:txBody>
      </p:sp>
      <p:sp>
        <p:nvSpPr>
          <p:cNvPr id="8" name="Місце для тексту 3"/>
          <p:cNvSpPr>
            <a:spLocks noGrp="1"/>
          </p:cNvSpPr>
          <p:nvPr>
            <p:ph type="body" sz="half" idx="15" hasCustomPrompt="1"/>
          </p:nvPr>
        </p:nvSpPr>
        <p:spPr>
          <a:xfrm>
            <a:off x="913794" y="2911624"/>
            <a:ext cx="3298956" cy="2879576"/>
          </a:xfrm>
        </p:spPr>
        <p:txBody>
          <a:bodyPr rtlCol="0" anchor="t">
            <a:normAutofit/>
          </a:bodyPr>
          <a:lstStyle>
            <a:lvl1pPr marL="0" indent="0" algn="ctr" rtl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uk-UA" noProof="0" dirty="0"/>
              <a:t>Зразки заголовків</a:t>
            </a:r>
          </a:p>
        </p:txBody>
      </p:sp>
      <p:sp>
        <p:nvSpPr>
          <p:cNvPr id="9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</p:txBody>
      </p:sp>
      <p:sp>
        <p:nvSpPr>
          <p:cNvPr id="10" name="Місце для тексту 3"/>
          <p:cNvSpPr>
            <a:spLocks noGrp="1"/>
          </p:cNvSpPr>
          <p:nvPr>
            <p:ph type="body" sz="half" idx="16" hasCustomPrompt="1"/>
          </p:nvPr>
        </p:nvSpPr>
        <p:spPr>
          <a:xfrm>
            <a:off x="4444878" y="2911624"/>
            <a:ext cx="3299821" cy="2879576"/>
          </a:xfrm>
        </p:spPr>
        <p:txBody>
          <a:bodyPr rtlCol="0" anchor="t">
            <a:normAutofit/>
          </a:bodyPr>
          <a:lstStyle>
            <a:lvl1pPr marL="0" indent="0" algn="ctr" rtl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uk-UA" noProof="0" dirty="0"/>
              <a:t>Зразки заголовків</a:t>
            </a:r>
          </a:p>
        </p:txBody>
      </p:sp>
      <p:sp>
        <p:nvSpPr>
          <p:cNvPr id="11" name="Місце для тексту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</p:txBody>
      </p:sp>
      <p:sp>
        <p:nvSpPr>
          <p:cNvPr id="12" name="Місце для тексту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09495C0-7EE6-45E1-AF8C-9AB28A77DFC9}" type="datetime1">
              <a:rPr lang="uk-UA" noProof="0" smtClean="0"/>
              <a:t>31.10.2024</a:t>
            </a:fld>
            <a:endParaRPr lang="uk-UA" noProof="0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uk-UA" noProof="0" smtClean="0"/>
              <a:t>‹№›</a:t>
            </a:fld>
            <a:endParaRPr lang="uk-UA" noProof="0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стовпці зображе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 rtlCol="0"/>
          <a:lstStyle/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19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</p:txBody>
      </p:sp>
      <p:sp>
        <p:nvSpPr>
          <p:cNvPr id="20" name="Місце для зображення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uk-UA" noProof="0"/>
              <a:t>Клацніть піктограму, щоб додати зображення</a:t>
            </a:r>
            <a:endParaRPr lang="uk-UA" noProof="0" dirty="0"/>
          </a:p>
        </p:txBody>
      </p:sp>
      <p:sp>
        <p:nvSpPr>
          <p:cNvPr id="21" name="Місце для тексту 3"/>
          <p:cNvSpPr>
            <a:spLocks noGrp="1"/>
          </p:cNvSpPr>
          <p:nvPr>
            <p:ph type="body" sz="half" idx="18" hasCustomPrompt="1"/>
          </p:nvPr>
        </p:nvSpPr>
        <p:spPr>
          <a:xfrm>
            <a:off x="913795" y="4772161"/>
            <a:ext cx="3298955" cy="1019038"/>
          </a:xfrm>
        </p:spPr>
        <p:txBody>
          <a:bodyPr rtlCol="0" anchor="t">
            <a:normAutofit/>
          </a:bodyPr>
          <a:lstStyle>
            <a:lvl1pPr marL="0" indent="0" algn="ctr" rtl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uk-UA" noProof="0" dirty="0"/>
              <a:t>Зразки заголовків</a:t>
            </a:r>
          </a:p>
        </p:txBody>
      </p:sp>
      <p:sp>
        <p:nvSpPr>
          <p:cNvPr id="22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</p:txBody>
      </p:sp>
      <p:sp>
        <p:nvSpPr>
          <p:cNvPr id="23" name="Місце для зображення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uk-UA" noProof="0"/>
              <a:t>Клацніть піктограму, щоб додати зображення</a:t>
            </a:r>
            <a:endParaRPr lang="uk-UA" noProof="0" dirty="0"/>
          </a:p>
        </p:txBody>
      </p:sp>
      <p:sp>
        <p:nvSpPr>
          <p:cNvPr id="24" name="Місце для тексту 3"/>
          <p:cNvSpPr>
            <a:spLocks noGrp="1"/>
          </p:cNvSpPr>
          <p:nvPr>
            <p:ph type="body" sz="half" idx="19" hasCustomPrompt="1"/>
          </p:nvPr>
        </p:nvSpPr>
        <p:spPr>
          <a:xfrm>
            <a:off x="4441348" y="4772160"/>
            <a:ext cx="3300336" cy="1019038"/>
          </a:xfrm>
        </p:spPr>
        <p:txBody>
          <a:bodyPr rtlCol="0" anchor="t">
            <a:normAutofit/>
          </a:bodyPr>
          <a:lstStyle>
            <a:lvl1pPr marL="0" indent="0" algn="ctr" rtl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uk-UA" noProof="0" dirty="0"/>
              <a:t>Зразки заголовків</a:t>
            </a:r>
          </a:p>
        </p:txBody>
      </p:sp>
      <p:sp>
        <p:nvSpPr>
          <p:cNvPr id="25" name="Місце для тексту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</p:txBody>
      </p:sp>
      <p:sp>
        <p:nvSpPr>
          <p:cNvPr id="26" name="Місце для зображення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uk-UA" noProof="0"/>
              <a:t>Клацніть піктограму, щоб додати зображення</a:t>
            </a:r>
            <a:endParaRPr lang="uk-UA" noProof="0" dirty="0"/>
          </a:p>
        </p:txBody>
      </p:sp>
      <p:sp>
        <p:nvSpPr>
          <p:cNvPr id="27" name="Місце для тексту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81217C0-444C-416D-A3E1-75015FDB9AA8}" type="datetime1">
              <a:rPr lang="uk-UA" noProof="0" smtClean="0"/>
              <a:t>31.10.2024</a:t>
            </a:fld>
            <a:endParaRPr lang="uk-UA" noProof="0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uk-UA" noProof="0" smtClean="0"/>
              <a:t>‹№›</a:t>
            </a:fld>
            <a:endParaRPr lang="uk-UA" noProof="0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вертикального тексту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C899623-7EE9-4701-93FE-D233506EB063}" type="datetime1">
              <a:rPr lang="uk-UA" noProof="0" smtClean="0"/>
              <a:t>31.10.2024</a:t>
            </a:fld>
            <a:endParaRPr lang="uk-UA" noProof="0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uk-UA" noProof="0" smtClean="0"/>
              <a:t>‹№›</a:t>
            </a:fld>
            <a:endParaRPr lang="uk-UA" noProof="0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 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вертикального тексту 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 rtlCol="0"/>
          <a:lstStyle/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D58712B-64A6-4C31-8A3B-DB6D9E8E6D9A}" type="datetime1">
              <a:rPr lang="uk-UA" noProof="0" smtClean="0"/>
              <a:t>31.10.2024</a:t>
            </a:fld>
            <a:endParaRPr lang="uk-UA" noProof="0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uk-UA" noProof="0" smtClean="0"/>
              <a:t>‹№›</a:t>
            </a:fld>
            <a:endParaRPr lang="uk-UA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C351B04-7539-492E-98EB-4CABBC648A49}" type="datetime1">
              <a:rPr lang="uk-UA" noProof="0" smtClean="0"/>
              <a:t>31.10.2024</a:t>
            </a:fld>
            <a:endParaRPr lang="uk-UA" noProof="0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uk-UA" noProof="0" smtClean="0"/>
              <a:t>‹№›</a:t>
            </a:fld>
            <a:endParaRPr lang="uk-UA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rtlCol="0" anchor="b">
            <a:normAutofit/>
          </a:bodyPr>
          <a:lstStyle>
            <a:lvl1pPr>
              <a:defRPr sz="3400"/>
            </a:lvl1pPr>
          </a:lstStyle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FA8F95-C55E-4A38-9EBC-6A19ABAE3EEF}" type="datetime1">
              <a:rPr lang="uk-UA" noProof="0" smtClean="0"/>
              <a:t>31.10.2024</a:t>
            </a:fld>
            <a:endParaRPr lang="uk-UA" noProof="0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uk-UA" noProof="0" smtClean="0"/>
              <a:t>‹№›</a:t>
            </a:fld>
            <a:endParaRPr lang="uk-UA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елементи вміст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 rtlCol="0"/>
          <a:lstStyle/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 rtlCol="0"/>
          <a:lstStyle/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 rtlCol="0"/>
          <a:lstStyle/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94F49A2-6BE4-4D19-92AA-0FF13679F259}" type="datetime1">
              <a:rPr lang="uk-UA" noProof="0" smtClean="0"/>
              <a:t>31.10.2024</a:t>
            </a:fld>
            <a:endParaRPr lang="uk-UA" noProof="0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uk-UA" noProof="0" smtClean="0"/>
              <a:t>‹№›</a:t>
            </a:fld>
            <a:endParaRPr lang="uk-UA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 rtlCol="0"/>
          <a:lstStyle/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rtlCol="0"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 rtlCol="0"/>
          <a:lstStyle/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rtlCol="0"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 rtlCol="0"/>
          <a:lstStyle/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F4A100B-9974-4C3F-B9FF-EFF782BD093B}" type="datetime1">
              <a:rPr lang="uk-UA" noProof="0" smtClean="0"/>
              <a:t>31.10.2024</a:t>
            </a:fld>
            <a:endParaRPr lang="uk-UA" noProof="0" dirty="0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 dirty="0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uk-UA" noProof="0" smtClean="0"/>
              <a:t>‹№›</a:t>
            </a:fld>
            <a:endParaRPr lang="uk-UA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50775DB-1C72-438F-9F20-82AD03DE7921}" type="datetime1">
              <a:rPr lang="uk-UA" noProof="0" smtClean="0"/>
              <a:t>31.10.2024</a:t>
            </a:fld>
            <a:endParaRPr lang="uk-UA" noProof="0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uk-UA" noProof="0" smtClean="0"/>
              <a:t>‹№›</a:t>
            </a:fld>
            <a:endParaRPr lang="uk-UA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E01E8BE-6939-4025-B953-78F214229B55}" type="datetime1">
              <a:rPr lang="uk-UA" noProof="0" smtClean="0"/>
              <a:t>31.10.2024</a:t>
            </a:fld>
            <a:endParaRPr lang="uk-UA" noProof="0" dirty="0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uk-UA" noProof="0" smtClean="0"/>
              <a:t>‹№›</a:t>
            </a:fld>
            <a:endParaRPr lang="uk-UA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rtlCol="0" anchor="b">
            <a:normAutofit/>
          </a:bodyPr>
          <a:lstStyle>
            <a:lvl1pPr>
              <a:defRPr sz="2800"/>
            </a:lvl1pPr>
          </a:lstStyle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rtlCol="0" anchor="ctr"/>
          <a:lstStyle/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 rtlCol="0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B6EB2AA-711F-420A-AE3C-038726111542}" type="datetime1">
              <a:rPr lang="uk-UA" noProof="0" smtClean="0"/>
              <a:t>31.10.2024</a:t>
            </a:fld>
            <a:endParaRPr lang="uk-UA" noProof="0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uk-UA" noProof="0" smtClean="0"/>
              <a:t>‹№›</a:t>
            </a:fld>
            <a:endParaRPr lang="uk-UA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зображення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uk-UA" noProof="0"/>
              <a:t>Клацніть піктограму, щоб додати зображення</a:t>
            </a:r>
            <a:endParaRPr lang="uk-UA" noProof="0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14265F-9F4D-49C0-AD35-F755C94A45B5}" type="datetime1">
              <a:rPr lang="uk-UA" noProof="0" smtClean="0"/>
              <a:t>31.10.2024</a:t>
            </a:fld>
            <a:endParaRPr lang="uk-UA" noProof="0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uk-UA" noProof="0" smtClean="0"/>
              <a:t>‹№›</a:t>
            </a:fld>
            <a:endParaRPr lang="uk-UA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uk-UA" noProof="0" dirty="0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uk-UA" noProof="0" dirty="0"/>
              <a:t>Зразки заголовків</a:t>
            </a:r>
          </a:p>
          <a:p>
            <a:pPr lvl="1" rtl="0"/>
            <a:r>
              <a:rPr lang="uk-UA" noProof="0" dirty="0"/>
              <a:t>Другий рівень</a:t>
            </a:r>
          </a:p>
          <a:p>
            <a:pPr lvl="2" rtl="0"/>
            <a:r>
              <a:rPr lang="uk-UA" noProof="0" dirty="0"/>
              <a:t>Третій рівень</a:t>
            </a:r>
          </a:p>
          <a:p>
            <a:pPr lvl="3" rtl="0"/>
            <a:r>
              <a:rPr lang="uk-UA" noProof="0" dirty="0"/>
              <a:t>Четвертий рівень</a:t>
            </a:r>
          </a:p>
          <a:p>
            <a:pPr lvl="4" rtl="0"/>
            <a:r>
              <a:rPr lang="uk-UA" noProof="0" dirty="0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93EC14D-CAAD-4357-9ECF-83279348D195}" type="datetime1">
              <a:rPr lang="uk-UA" noProof="0" smtClean="0"/>
              <a:t>31.10.2024</a:t>
            </a:fld>
            <a:endParaRPr lang="uk-UA" noProof="0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uk-UA" noProof="0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uk-UA" noProof="0" smtClean="0"/>
              <a:pPr rtl="0"/>
              <a:t>‹№›</a:t>
            </a:fld>
            <a:endParaRPr lang="uk-UA" noProof="0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декоративне зображення бичачого ока">
            <a:extLst>
              <a:ext uri="{FF2B5EF4-FFF2-40B4-BE49-F238E27FC236}">
                <a16:creationId xmlns:a16="http://schemas.microsoft.com/office/drawing/2014/main" id="{FB2A0140-2D8F-4CD1-B57A-0DFBC16149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84" b="9171"/>
          <a:stretch/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35B1F3-451A-44B0-8D86-3FB6C91494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rtlCol="0">
            <a:normAutofit/>
          </a:bodyPr>
          <a:lstStyle/>
          <a:p>
            <a:r>
              <a:rPr lang="uk-UA" dirty="0">
                <a:solidFill>
                  <a:srgbClr val="FFFFFF"/>
                </a:solidFill>
              </a:rPr>
              <a:t>Аварія на </a:t>
            </a:r>
            <a:r>
              <a:rPr lang="uk-UA" dirty="0" err="1">
                <a:solidFill>
                  <a:srgbClr val="FFFFFF"/>
                </a:solidFill>
              </a:rPr>
              <a:t>чаес</a:t>
            </a:r>
            <a:r>
              <a:rPr lang="uk-UA" dirty="0">
                <a:solidFill>
                  <a:srgbClr val="FFFFFF"/>
                </a:solidFill>
              </a:rPr>
              <a:t> – відлік часу</a:t>
            </a:r>
          </a:p>
        </p:txBody>
      </p:sp>
      <p:pic>
        <p:nvPicPr>
          <p:cNvPr id="1026" name="Picture 2" descr="Могла ли авария на ЧАЭС быть диверсией">
            <a:extLst>
              <a:ext uri="{FF2B5EF4-FFF2-40B4-BE49-F238E27FC236}">
                <a16:creationId xmlns:a16="http://schemas.microsoft.com/office/drawing/2014/main" id="{C56F785D-E075-897F-D2C4-4BB2CDB28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BD1CAB03-F6A4-4736-85F6-261056424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3E2321B3-5D47-422E-8DD6-192DA485F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30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dirty="0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C85D3CE-F0EC-43FD-844C-7302013D95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" y="2931538"/>
            <a:ext cx="12191980" cy="1501629"/>
          </a:xfrm>
        </p:spPr>
        <p:txBody>
          <a:bodyPr rtlCol="0">
            <a:normAutofit/>
          </a:bodyPr>
          <a:lstStyle/>
          <a:p>
            <a:pPr rtl="0"/>
            <a:r>
              <a:rPr lang="uk-UA" sz="4800" dirty="0">
                <a:solidFill>
                  <a:srgbClr val="FFFFFF"/>
                </a:solidFill>
                <a:latin typeface="Arial Black" panose="020B0A04020102020204" pitchFamily="34" charset="0"/>
              </a:rPr>
              <a:t>АВАРІЯ НА ЧАЕС – ВІДЛІК ЧАСУ</a:t>
            </a:r>
          </a:p>
        </p:txBody>
      </p:sp>
    </p:spTree>
    <p:extLst>
      <p:ext uri="{BB962C8B-B14F-4D97-AF65-F5344CB8AC3E}">
        <p14:creationId xmlns:p14="http://schemas.microsoft.com/office/powerpoint/2010/main" val="696922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кутник 24">
            <a:extLst>
              <a:ext uri="{FF2B5EF4-FFF2-40B4-BE49-F238E27FC236}">
                <a16:creationId xmlns:a16="http://schemas.microsoft.com/office/drawing/2014/main" id="{4DE0D6BE-330A-422D-9BD9-1E18F73C6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61A9E1-AECC-49E8-8865-1C160302B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56595"/>
            <a:ext cx="10353761" cy="1326321"/>
          </a:xfrm>
        </p:spPr>
        <p:txBody>
          <a:bodyPr rtlCol="0">
            <a:normAutofit/>
          </a:bodyPr>
          <a:lstStyle/>
          <a:p>
            <a:r>
              <a:rPr lang="uk-UA" dirty="0"/>
              <a:t>Будівництво та експлуатація </a:t>
            </a:r>
            <a:r>
              <a:rPr lang="uk-UA" dirty="0" err="1"/>
              <a:t>чаес</a:t>
            </a:r>
            <a:endParaRPr lang="uk-UA" dirty="0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8A067C4-9AB9-587F-A251-1182A0A81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64" y="2390862"/>
            <a:ext cx="5731941" cy="2952925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серпня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1972 -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залито перший кубометр бетону для ЧАЕС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 вересня 1977 – 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введено в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дію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енергоблок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№1. 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з'явилася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перша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атомна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електростанція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uk-UA" dirty="0"/>
          </a:p>
        </p:txBody>
      </p:sp>
      <p:pic>
        <p:nvPicPr>
          <p:cNvPr id="2050" name="Picture 2" descr="Будівництво ЧАЕС – Рівно 49 років тому почали будувати ЧАЕС: Як зводили  станцію (ФОТО) – новини Києва">
            <a:extLst>
              <a:ext uri="{FF2B5EF4-FFF2-40B4-BE49-F238E27FC236}">
                <a16:creationId xmlns:a16="http://schemas.microsoft.com/office/drawing/2014/main" id="{DB7B8937-DD16-792F-3B51-5180F74D8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118" y="1743529"/>
            <a:ext cx="5603194" cy="441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7340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кутник 24">
            <a:extLst>
              <a:ext uri="{FF2B5EF4-FFF2-40B4-BE49-F238E27FC236}">
                <a16:creationId xmlns:a16="http://schemas.microsoft.com/office/drawing/2014/main" id="{4DE0D6BE-330A-422D-9BD9-1E18F73C6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61A9E1-AECC-49E8-8865-1C160302B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56595"/>
            <a:ext cx="10353761" cy="1326321"/>
          </a:xfrm>
        </p:spPr>
        <p:txBody>
          <a:bodyPr rtlCol="0">
            <a:normAutofit/>
          </a:bodyPr>
          <a:lstStyle/>
          <a:p>
            <a:r>
              <a:rPr lang="uk-UA" dirty="0"/>
              <a:t>Ніч трагедії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8A067C4-9AB9-587F-A251-1182A0A81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060" y="1553821"/>
            <a:ext cx="6104388" cy="4648199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квітня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1986 -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АЕС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заплановано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експерименту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зупинити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енергоблок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Експеримент почався 26 квітня о 01:23. </a:t>
            </a:r>
            <a:r>
              <a:rPr lang="uk-UA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Ситуація вийшла з під контролю.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01:25 з інтервалом у кілька секунд прогриміли </a:t>
            </a:r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два</a:t>
            </a:r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вибухи. Реактор повністю зруйнувався. Спалахнуло понад 30 вогнищ пожежі. Основні </a:t>
            </a:r>
            <a:r>
              <a:rPr lang="uk-UA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пожежі </a:t>
            </a:r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погасили через годину, а повністю ліквідували загоряння до 5-ї ранку 26 квітня.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Проте пізніше виникла інтенсивна пожежа у центральному залі 4-го блоку, з якою боролися з використанням вертолітної техніки аж </a:t>
            </a:r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10 травня.</a:t>
            </a:r>
            <a:endParaRPr lang="uk-U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3074" name="Picture 2" descr="Ознайомлення з творами про Чорнобильську трагедію на уроках позакласного  читання в різних класах загальноосвітньої школи - ДОКМ | ДОНЕЦЬКИЙ ОБЛАСНИЙ  КРАЄЗНАВЧИЙ МУЗЕЙ">
            <a:extLst>
              <a:ext uri="{FF2B5EF4-FFF2-40B4-BE49-F238E27FC236}">
                <a16:creationId xmlns:a16="http://schemas.microsoft.com/office/drawing/2014/main" id="{1B732853-9681-D108-FCC5-48E4747A8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024" y="1482916"/>
            <a:ext cx="5486399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9123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кутник 24">
            <a:extLst>
              <a:ext uri="{FF2B5EF4-FFF2-40B4-BE49-F238E27FC236}">
                <a16:creationId xmlns:a16="http://schemas.microsoft.com/office/drawing/2014/main" id="{4DE0D6BE-330A-422D-9BD9-1E18F73C6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61A9E1-AECC-49E8-8865-1C160302B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12192000" cy="992347"/>
          </a:xfrm>
        </p:spPr>
        <p:txBody>
          <a:bodyPr rtlCol="0">
            <a:normAutofit/>
          </a:bodyPr>
          <a:lstStyle/>
          <a:p>
            <a:r>
              <a:rPr lang="uk-UA" dirty="0"/>
              <a:t>Початок ліквідації аварії на </a:t>
            </a:r>
            <a:r>
              <a:rPr lang="uk-UA" dirty="0" err="1"/>
              <a:t>ЧАес</a:t>
            </a:r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B93905-97C9-085D-8A9C-7F7E5986BD62}"/>
              </a:ext>
            </a:extLst>
          </p:cNvPr>
          <p:cNvSpPr txBox="1"/>
          <p:nvPr/>
        </p:nvSpPr>
        <p:spPr>
          <a:xfrm>
            <a:off x="190151" y="810169"/>
            <a:ext cx="6101592" cy="6125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Ліквідація наслідків аварії почалася одразу у ніч аварії.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 квітня почалася засипка захисних матеріалів з гелікоптерів у розвал 4-го енергоблоку.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Скинуті за неповні 2 тижні матеріали накрили центральний зал шаром завтовшки від 1 до 15 метрів, тим самим ізолювавши реактор від довкілля.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цього часу експерти визнали неможливість виникнення у зруйнованому реакторі ланцюгової реакції, а викид радіоактивних речовин в атмосферу скоротився в декілька тисяч разів.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 квітня було повністю евакуйовано місто Прип'ять, що розташовано у 3 км від ЧАЕС.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травня було прийнято рішення про евакуацію населення з 30-км зони ЧАЕС та інших населених пунктів, що піддалися радіоактивному забрудненню.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Згодом, до кінця 1986 року, зі 188 населених пунктів  було відселено близько 116 тисяч осіб.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uk-UA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E84EEC-5E4E-27FC-F765-63603F0B9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469" y="4017696"/>
            <a:ext cx="3816149" cy="2707884"/>
          </a:xfrm>
          <a:prstGeom prst="rect">
            <a:avLst/>
          </a:prstGeom>
        </p:spPr>
      </p:pic>
      <p:pic>
        <p:nvPicPr>
          <p:cNvPr id="5122" name="Picture 2" descr="33 роки Чорнобильській трагедії: як Буковина пережила катастрофу » Новини  Чернівці: Інформаційний портал «Молодий буковинець»">
            <a:extLst>
              <a:ext uri="{FF2B5EF4-FFF2-40B4-BE49-F238E27FC236}">
                <a16:creationId xmlns:a16="http://schemas.microsoft.com/office/drawing/2014/main" id="{5697DCDB-2276-C2FC-5399-BE7A33F0A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07" y="821927"/>
            <a:ext cx="3722964" cy="261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0A7F4E-A461-0531-F342-BA169DF32A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5493" y="2901236"/>
            <a:ext cx="3072249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59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кутник 24">
            <a:extLst>
              <a:ext uri="{FF2B5EF4-FFF2-40B4-BE49-F238E27FC236}">
                <a16:creationId xmlns:a16="http://schemas.microsoft.com/office/drawing/2014/main" id="{4DE0D6BE-330A-422D-9BD9-1E18F73C6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61A9E1-AECC-49E8-8865-1C160302B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12192000" cy="992347"/>
          </a:xfrm>
        </p:spPr>
        <p:txBody>
          <a:bodyPr rtlCol="0">
            <a:normAutofit/>
          </a:bodyPr>
          <a:lstStyle/>
          <a:p>
            <a:r>
              <a:rPr lang="uk-UA" dirty="0"/>
              <a:t>Евакуація </a:t>
            </a:r>
            <a:r>
              <a:rPr lang="uk-UA" dirty="0" err="1"/>
              <a:t>Прип</a:t>
            </a:r>
            <a:r>
              <a:rPr lang="en-US" dirty="0"/>
              <a:t>’</a:t>
            </a:r>
            <a:r>
              <a:rPr lang="uk-UA" dirty="0"/>
              <a:t>яті</a:t>
            </a:r>
          </a:p>
        </p:txBody>
      </p:sp>
      <p:pic>
        <p:nvPicPr>
          <p:cNvPr id="4098" name="Picture 2" descr="8 місяців невідомости: історія евакуації із Прип'яті — Локальна історія">
            <a:extLst>
              <a:ext uri="{FF2B5EF4-FFF2-40B4-BE49-F238E27FC236}">
                <a16:creationId xmlns:a16="http://schemas.microsoft.com/office/drawing/2014/main" id="{38CE32FD-536C-FE64-D818-639B2BA570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6" y="1181100"/>
            <a:ext cx="3539468" cy="276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2964B6-D702-CED1-CC35-34E5CCE046B1}"/>
              </a:ext>
            </a:extLst>
          </p:cNvPr>
          <p:cNvSpPr txBox="1"/>
          <p:nvPr/>
        </p:nvSpPr>
        <p:spPr>
          <a:xfrm>
            <a:off x="3825379" y="922883"/>
            <a:ext cx="7759816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Перше офіційне повідомлення про аварію на Чорнобильській АЕС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зʼявилося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лише через 36 годин – опівдні 27 квітня. На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припʼятському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радіо оголосили про “тимчасову евакуацію” мешканців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Припʼяті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найближчого до ЧАЕС міста з населенням близько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тисяч.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Евакуацію попередньо планували на 26 квітня, але затримали за рішенням уряду і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почали лише 27 квітня 1986 року о 14:00.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21533D6-165C-255B-503D-9DEE873F5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4239" y="3469518"/>
            <a:ext cx="5511568" cy="331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479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кутник 24">
            <a:extLst>
              <a:ext uri="{FF2B5EF4-FFF2-40B4-BE49-F238E27FC236}">
                <a16:creationId xmlns:a16="http://schemas.microsoft.com/office/drawing/2014/main" id="{4DE0D6BE-330A-422D-9BD9-1E18F73C6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61A9E1-AECC-49E8-8865-1C160302B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12192000" cy="992347"/>
          </a:xfrm>
        </p:spPr>
        <p:txBody>
          <a:bodyPr rtlCol="0">
            <a:normAutofit/>
          </a:bodyPr>
          <a:lstStyle/>
          <a:p>
            <a:r>
              <a:rPr lang="uk-UA" dirty="0"/>
              <a:t>Куди відселяли людей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B93905-97C9-085D-8A9C-7F7E5986BD62}"/>
              </a:ext>
            </a:extLst>
          </p:cNvPr>
          <p:cNvSpPr txBox="1"/>
          <p:nvPr/>
        </p:nvSpPr>
        <p:spPr>
          <a:xfrm>
            <a:off x="130031" y="860541"/>
            <a:ext cx="4060268" cy="5812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Більшість людей виселяли до сусідніх районів Київської області: Згурівського, Макарівського, Васильківського, Яготинського та інших.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ля працівників ЧАЕС та їхніх сімей наприкінці 1986 року почали будувати наймолодше місто України - Славутич. Спорудження завершили в рекордно короткі терміни - перші мешканці заселилися у свої квартири вже в 1987-1988 роках.</a:t>
            </a:r>
            <a:endParaRPr lang="uk-UA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Наприкінці серпня - на початку вересня 1986 року для людей, евакуйованих із Чорнобильської зони відчуження, побудували окремі житлові райони в кількох селах Київської області.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55E1F7-53AA-AF55-8A72-E32B76DEC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329" y="1174459"/>
            <a:ext cx="7787779" cy="518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8951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кутник 24">
            <a:extLst>
              <a:ext uri="{FF2B5EF4-FFF2-40B4-BE49-F238E27FC236}">
                <a16:creationId xmlns:a16="http://schemas.microsoft.com/office/drawing/2014/main" id="{4DE0D6BE-330A-422D-9BD9-1E18F73C6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61A9E1-AECC-49E8-8865-1C160302B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12192000" cy="992347"/>
          </a:xfrm>
        </p:spPr>
        <p:txBody>
          <a:bodyPr rtlCol="0">
            <a:normAutofit/>
          </a:bodyPr>
          <a:lstStyle/>
          <a:p>
            <a:r>
              <a:rPr lang="uk-UA" dirty="0"/>
              <a:t>Будівництво укриття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B93905-97C9-085D-8A9C-7F7E5986BD62}"/>
              </a:ext>
            </a:extLst>
          </p:cNvPr>
          <p:cNvSpPr txBox="1"/>
          <p:nvPr/>
        </p:nvSpPr>
        <p:spPr>
          <a:xfrm>
            <a:off x="176169" y="928111"/>
            <a:ext cx="4230705" cy="5418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Наприкінці 1986 року зруйнований реактор накрили спеціальним </a:t>
            </a:r>
            <a:r>
              <a:rPr lang="uk-U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«саркофагом».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оцінками спеціалістів, під ним залишилося 95% палива, яке було в реакторі на момент аварії.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 грудня 2000 року роботу Чорнобильської АЕС було припинено.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2004 році було розпочато проектування та спорудження нового об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єкту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«Укриття».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uk-UA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29 листопада 2016 року арку було насунуто на об'єкт та введено в експлуатацію. За задумом проектувальників, нова споруда зможе вирішити проблему, як мінімум, </a:t>
            </a:r>
            <a:r>
              <a:rPr lang="uk-U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сто років.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8EB914-773C-3553-F044-6A39CD4AA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042" y="826339"/>
            <a:ext cx="4812484" cy="35971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ADEEA9B-99E5-DE04-DAEA-80ADFEBB6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6011" y="3282173"/>
            <a:ext cx="4599820" cy="350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198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кутник 24">
            <a:extLst>
              <a:ext uri="{FF2B5EF4-FFF2-40B4-BE49-F238E27FC236}">
                <a16:creationId xmlns:a16="http://schemas.microsoft.com/office/drawing/2014/main" id="{4DE0D6BE-330A-422D-9BD9-1E18F73C6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61A9E1-AECC-49E8-8865-1C160302B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12192000" cy="992347"/>
          </a:xfrm>
        </p:spPr>
        <p:txBody>
          <a:bodyPr rtlCol="0">
            <a:normAutofit fontScale="90000"/>
          </a:bodyPr>
          <a:lstStyle/>
          <a:p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таке</a:t>
            </a:r>
            <a:r>
              <a:rPr lang="ru-RU" dirty="0"/>
              <a:t> Зона </a:t>
            </a:r>
            <a:r>
              <a:rPr lang="ru-RU" dirty="0" err="1"/>
              <a:t>відчуження</a:t>
            </a:r>
            <a:r>
              <a:rPr lang="ru-RU" dirty="0"/>
              <a:t>? </a:t>
            </a:r>
            <a:r>
              <a:rPr lang="ru-RU" dirty="0" err="1"/>
              <a:t>Чи</a:t>
            </a:r>
            <a:r>
              <a:rPr lang="ru-RU" dirty="0"/>
              <a:t> є </a:t>
            </a:r>
            <a:r>
              <a:rPr lang="ru-RU" dirty="0" err="1"/>
              <a:t>чіткий</a:t>
            </a:r>
            <a:r>
              <a:rPr lang="ru-RU" dirty="0"/>
              <a:t> </a:t>
            </a:r>
            <a:r>
              <a:rPr lang="ru-RU" dirty="0" err="1"/>
              <a:t>радіус</a:t>
            </a:r>
            <a:r>
              <a:rPr lang="ru-RU" dirty="0"/>
              <a:t> </a:t>
            </a:r>
            <a:r>
              <a:rPr lang="ru-RU" dirty="0" err="1"/>
              <a:t>Зони</a:t>
            </a:r>
            <a:r>
              <a:rPr lang="ru-RU" dirty="0"/>
              <a:t>?</a:t>
            </a:r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B93905-97C9-085D-8A9C-7F7E5986BD62}"/>
              </a:ext>
            </a:extLst>
          </p:cNvPr>
          <p:cNvSpPr txBox="1"/>
          <p:nvPr/>
        </p:nvSpPr>
        <p:spPr>
          <a:xfrm>
            <a:off x="128702" y="992348"/>
            <a:ext cx="4247483" cy="5446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Зона відчуження - це закрита для відвідування територія, яка після аварії на </a:t>
            </a:r>
            <a:r>
              <a:rPr lang="uk-UA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Чорнобилькій</a:t>
            </a:r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АЕС постраждала найбільше внаслідок забруднення </a:t>
            </a:r>
            <a:r>
              <a:rPr lang="uk-UA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довгоживучими</a:t>
            </a:r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радіонуклідами (радіоактивними частинками). </a:t>
            </a:r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ЇЇ площа близько 2,6 тис. квадратних кілометрів - це утричі більше, ніж площа Києва.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Зона відчуження не має чіткого радіусу довкола реактора, але носить умовну назву 30 - кілометрової і поділяється на дві </a:t>
            </a:r>
            <a:r>
              <a:rPr lang="uk-UA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підзони</a:t>
            </a:r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промислову, яка є найбільш забрудненою та найближче прилягає до АЕС та зону біосферного заповідника за нею. Заповідник є умовним буфером та використовується переважно для підтримки та підвищення бар’єрної функції зони відчуження, збереження 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природних комплексів та проведення </a:t>
            </a:r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наукових спостережень та досліджень.</a:t>
            </a:r>
            <a:endParaRPr lang="uk-UA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C742D8C-398F-4110-1D14-2DBD06FA9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887" y="889232"/>
            <a:ext cx="7687111" cy="556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3010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кутник 24">
            <a:extLst>
              <a:ext uri="{FF2B5EF4-FFF2-40B4-BE49-F238E27FC236}">
                <a16:creationId xmlns:a16="http://schemas.microsoft.com/office/drawing/2014/main" id="{4DE0D6BE-330A-422D-9BD9-1E18F73C6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61A9E1-AECC-49E8-8865-1C160302B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12192000" cy="1557954"/>
          </a:xfrm>
        </p:spPr>
        <p:txBody>
          <a:bodyPr rtlCol="0">
            <a:normAutofit/>
          </a:bodyPr>
          <a:lstStyle/>
          <a:p>
            <a:r>
              <a:rPr lang="uk-UA" dirty="0"/>
              <a:t>Наслідки аварії на ЧАЕС: ЦИФРИ</a:t>
            </a:r>
            <a:br>
              <a:rPr lang="en-US" dirty="0"/>
            </a:br>
            <a:r>
              <a:rPr lang="ru-RU" sz="2200" dirty="0"/>
              <a:t>#</a:t>
            </a:r>
            <a:r>
              <a:rPr lang="ru-RU" sz="2200" dirty="0" err="1"/>
              <a:t>Чорнобиль</a:t>
            </a:r>
            <a:r>
              <a:rPr lang="ru-RU" sz="2200" dirty="0"/>
              <a:t> – </a:t>
            </a:r>
            <a:r>
              <a:rPr lang="ru-RU" sz="2200" dirty="0" err="1"/>
              <a:t>це</a:t>
            </a:r>
            <a:r>
              <a:rPr lang="ru-RU" sz="2200" dirty="0"/>
              <a:t> </a:t>
            </a:r>
            <a:r>
              <a:rPr lang="ru-RU" sz="2200" dirty="0" err="1"/>
              <a:t>одне</a:t>
            </a:r>
            <a:r>
              <a:rPr lang="ru-RU" sz="2200" dirty="0"/>
              <a:t> </a:t>
            </a:r>
            <a:r>
              <a:rPr lang="ru-RU" sz="2200" dirty="0" err="1"/>
              <a:t>із</a:t>
            </a:r>
            <a:r>
              <a:rPr lang="ru-RU" sz="2200" dirty="0"/>
              <a:t> тих </a:t>
            </a:r>
            <a:r>
              <a:rPr lang="ru-RU" sz="2200" dirty="0" err="1"/>
              <a:t>світових</a:t>
            </a:r>
            <a:r>
              <a:rPr lang="ru-RU" sz="2200" dirty="0"/>
              <a:t> </a:t>
            </a:r>
            <a:r>
              <a:rPr lang="ru-RU" sz="2200" dirty="0" err="1"/>
              <a:t>явищ</a:t>
            </a:r>
            <a:r>
              <a:rPr lang="ru-RU" sz="2200" dirty="0"/>
              <a:t>, </a:t>
            </a:r>
            <a:br>
              <a:rPr lang="en-US" sz="2200" dirty="0"/>
            </a:br>
            <a:r>
              <a:rPr lang="ru-RU" sz="2200" dirty="0"/>
              <a:t>де </a:t>
            </a:r>
            <a:r>
              <a:rPr lang="ru-RU" sz="2200" dirty="0" err="1"/>
              <a:t>навіть</a:t>
            </a:r>
            <a:r>
              <a:rPr lang="ru-RU" sz="2200" dirty="0"/>
              <a:t> </a:t>
            </a:r>
            <a:r>
              <a:rPr lang="ru-RU" sz="2200" dirty="0" err="1"/>
              <a:t>прості</a:t>
            </a:r>
            <a:r>
              <a:rPr lang="ru-RU" sz="2200" dirty="0"/>
              <a:t> </a:t>
            </a:r>
            <a:r>
              <a:rPr lang="ru-RU" sz="2200" dirty="0" err="1"/>
              <a:t>статистичні</a:t>
            </a:r>
            <a:r>
              <a:rPr lang="ru-RU" sz="2200" dirty="0"/>
              <a:t> </a:t>
            </a:r>
            <a:r>
              <a:rPr lang="ru-RU" sz="2200" dirty="0" err="1"/>
              <a:t>дані</a:t>
            </a:r>
            <a:r>
              <a:rPr lang="ru-RU" sz="2200" dirty="0"/>
              <a:t> </a:t>
            </a:r>
            <a:r>
              <a:rPr lang="ru-RU" sz="2200" dirty="0" err="1"/>
              <a:t>викликають</a:t>
            </a:r>
            <a:r>
              <a:rPr lang="ru-RU" sz="2200" dirty="0"/>
              <a:t> </a:t>
            </a:r>
            <a:r>
              <a:rPr lang="ru-RU" sz="2200" dirty="0" err="1"/>
              <a:t>скорботу</a:t>
            </a:r>
            <a:r>
              <a:rPr lang="ru-RU" sz="2200" dirty="0"/>
              <a:t>. </a:t>
            </a:r>
            <a:endParaRPr lang="uk-UA" sz="2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B93905-97C9-085D-8A9C-7F7E5986BD62}"/>
              </a:ext>
            </a:extLst>
          </p:cNvPr>
          <p:cNvSpPr txBox="1"/>
          <p:nvPr/>
        </p:nvSpPr>
        <p:spPr>
          <a:xfrm>
            <a:off x="133165" y="1557956"/>
            <a:ext cx="5170143" cy="4734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☢️ </a:t>
            </a:r>
            <a:r>
              <a:rPr lang="uk-UA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 співробітників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АЕС загинули внаслідок вибуху або гострої променевої хвороби протягом кількох місяців з моменту аварії.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☢️  </a:t>
            </a:r>
            <a:r>
              <a:rPr lang="uk-UA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500 тисяч людей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померли від радіації, за оцінками незалежних експертів.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☢️  </a:t>
            </a:r>
            <a:r>
              <a:rPr lang="uk-UA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8,5 мільйонів жителів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України, Білорусі, Росії в найближчі дні після аварії отримали значні дози опромінення.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☢️  </a:t>
            </a:r>
            <a:r>
              <a:rPr lang="uk-UA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90 784 особи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було евакуйовано з 81-го населеного пункту України до кінця літа 1986 року.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☢️  </a:t>
            </a:r>
            <a:r>
              <a:rPr lang="uk-UA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Понад 600 тисяч осіб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стали ліквідаторами аварії – боролися з вогнем і розчищали завали.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uk-UA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3B2807-709E-643E-FF3A-67C98AF9F254}"/>
              </a:ext>
            </a:extLst>
          </p:cNvPr>
          <p:cNvSpPr txBox="1"/>
          <p:nvPr/>
        </p:nvSpPr>
        <p:spPr>
          <a:xfrm>
            <a:off x="5965548" y="1557955"/>
            <a:ext cx="5830349" cy="5430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☢️  </a:t>
            </a:r>
            <a:r>
              <a:rPr lang="uk-UA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2293 українських міст і селищ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із населенням приблизно </a:t>
            </a:r>
            <a:r>
              <a:rPr lang="uk-UA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2,6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мільйона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людеи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̆ забруднено радіонуклідами.</a:t>
            </a:r>
            <a:endParaRPr lang="uk-UA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☢️  </a:t>
            </a:r>
            <a:r>
              <a:rPr lang="uk-UA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 тисяч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квадратних кілометрів – на таку територію поширилася дія радіації. Із них 52 тисячі квадратних кілометрів – сільськогосподарські землі.</a:t>
            </a:r>
            <a:endParaRPr lang="uk-UA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☢️  </a:t>
            </a:r>
            <a:r>
              <a:rPr lang="uk-UA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днів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з 26 квітня до 6 травня – тривав викид активності із пошкодженого реактора на рівні десятків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мільйонів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кюрі на добу, після чого знизився у тисячі разів. Фахівці називають цей період активною стадією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аваріі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̈.</a:t>
            </a:r>
            <a:endParaRPr lang="uk-UA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☢️ </a:t>
            </a:r>
            <a:r>
              <a:rPr lang="uk-UA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 </a:t>
            </a:r>
            <a:r>
              <a:rPr lang="uk-UA" sz="1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тонн</a:t>
            </a:r>
            <a:r>
              <a:rPr lang="uk-UA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ядерного палива було викинуто в атмосферу внаслідок аварії на 4-му енергоблоці Чорнобильської АЕС.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Інформація згідно даних Українського інституту національної пам’яті. </a:t>
            </a:r>
            <a:endParaRPr lang="en-US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 маємо пам’ятати.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uk-UA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7614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лат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7482_TF44600913.potx" id="{E4EB294B-81A7-41E9-8A39-5C497E55F722}" vid="{567983B4-17CA-43A7-87DC-A2C266302506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53DAA06-94EB-4823-9E76-54CD605DE3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F5A5B28-3D16-4621-8849-6D474A759E29}">
  <ds:schemaRefs>
    <ds:schemaRef ds:uri="http://purl.org/dc/dcmitype/"/>
    <ds:schemaRef ds:uri="http://purl.org/dc/terms/"/>
    <ds:schemaRef ds:uri="http://schemas.microsoft.com/office/2006/metadata/properties"/>
    <ds:schemaRef ds:uri="http://schemas.openxmlformats.org/package/2006/metadata/core-properties"/>
    <ds:schemaRef ds:uri="71af3243-3dd4-4a8d-8c0d-dd76da1f02a5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16c05727-aa75-4e4a-9b5f-8a80a116589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7D98229-7B95-4B48-98C8-487C48B3172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оформлення Дамаст</Template>
  <TotalTime>439</TotalTime>
  <Words>861</Words>
  <Application>Microsoft Office PowerPoint</Application>
  <PresentationFormat>Широкий екран</PresentationFormat>
  <Paragraphs>56</Paragraphs>
  <Slides>9</Slides>
  <Notes>9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9</vt:i4>
      </vt:variant>
    </vt:vector>
  </HeadingPairs>
  <TitlesOfParts>
    <vt:vector size="16" baseType="lpstr">
      <vt:lpstr>Arial</vt:lpstr>
      <vt:lpstr>Arial Black</vt:lpstr>
      <vt:lpstr>Bookman Old Style</vt:lpstr>
      <vt:lpstr>Calibri</vt:lpstr>
      <vt:lpstr>Rockwell</vt:lpstr>
      <vt:lpstr>Times New Roman</vt:lpstr>
      <vt:lpstr>Булат</vt:lpstr>
      <vt:lpstr>Аварія на чаес – відлік часу</vt:lpstr>
      <vt:lpstr>Будівництво та експлуатація чаес</vt:lpstr>
      <vt:lpstr>Ніч трагедії</vt:lpstr>
      <vt:lpstr>Початок ліквідації аварії на ЧАес</vt:lpstr>
      <vt:lpstr>Евакуація Прип’яті</vt:lpstr>
      <vt:lpstr>Куди відселяли людей</vt:lpstr>
      <vt:lpstr>Будівництво укриття</vt:lpstr>
      <vt:lpstr>Що таке Зона відчуження? Чи є чіткий радіус Зони?</vt:lpstr>
      <vt:lpstr>Наслідки аварії на ЧАЕС: ЦИФРИ #Чорнобиль – це одне із тих світових явищ,  де навіть прості статистичні дані викликають скорботу.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Аварія на чаес – відлік часу</dc:title>
  <dc:creator>User</dc:creator>
  <cp:lastModifiedBy>user</cp:lastModifiedBy>
  <cp:revision>38</cp:revision>
  <dcterms:created xsi:type="dcterms:W3CDTF">2023-04-05T06:48:30Z</dcterms:created>
  <dcterms:modified xsi:type="dcterms:W3CDTF">2024-10-31T12:00:38Z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