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911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8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753C24-3D7D-4EFA-A24C-41AC558526BF}" type="datetime1">
              <a:rPr lang="uk-UA" smtClean="0"/>
              <a:t>16.05.2023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DE196-F687-4C2A-A2B4-3B4D0F3FC138}" type="datetime1">
              <a:rPr lang="uk-UA" smtClean="0"/>
              <a:pPr/>
              <a:t>16.05.2023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5213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296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6953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45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883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351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91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2958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Чому ця презентація буде корисна для аудиторії: дорослі учні виявляють більшу зацікавленість у темі, якщо знають, чому й наскільки вона для них важлива.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dirty="0"/>
              <a:t>Рівень обізнаності доповідача в цій темі: коротко вкажіть свої професійні досягнення в цій галузі або поясніть, чому учасникам буде цікаво вас послухати.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53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3" name="Прямокут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4" name="Прямокут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5" name="Прямокут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6" name="Прямокут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7" name="Прямокут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 useBgFill="1">
        <p:nvSpPr>
          <p:cNvPr id="30" name="Округлений прямокут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 useBgFill="1">
        <p:nvSpPr>
          <p:cNvPr id="31" name="Округлений прямокут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7" name="Прямокут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10" name="Прямокут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11" name="Прямокут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8D8B14CF-80AA-4EE8-BFF6-CD9E3F93AE5A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0D5A26-DD4D-44F4-A132-2FE4CAC3D6C4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uk-UA" noProof="0" dirty="0"/>
              <a:t>Зразки заголовків</a:t>
            </a:r>
          </a:p>
          <a:p>
            <a:pPr lvl="1" rtl="0" eaLnBrk="1" latinLnBrk="0" hangingPunct="1"/>
            <a:r>
              <a:rPr lang="uk-UA" noProof="0" dirty="0"/>
              <a:t>Другий рівень</a:t>
            </a:r>
          </a:p>
          <a:p>
            <a:pPr lvl="2" rtl="0" eaLnBrk="1" latinLnBrk="0" hangingPunct="1"/>
            <a:r>
              <a:rPr lang="uk-UA" noProof="0" dirty="0"/>
              <a:t>Третій рівень</a:t>
            </a:r>
          </a:p>
          <a:p>
            <a:pPr lvl="3" rtl="0" eaLnBrk="1" latinLnBrk="0" hangingPunct="1"/>
            <a:r>
              <a:rPr lang="uk-UA" noProof="0" dirty="0"/>
              <a:t>Четвертий рівень</a:t>
            </a:r>
          </a:p>
          <a:p>
            <a:pPr lvl="4" rtl="0" eaLnBrk="1" latinLnBrk="0" hangingPunct="1"/>
            <a:r>
              <a:rPr lang="uk-UA" noProof="0" dirty="0"/>
              <a:t>П’ятий рівень</a:t>
            </a:r>
            <a:endParaRPr kumimoji="0"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36E8CC-0549-436A-9AB7-B934F1288118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0B92FB-89C4-4BF3-A949-9302A749F252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kumimoji="0"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45D210-1B62-4DEF-851C-86D91B3476F8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57457C-8477-4398-941C-58FE5C1D329F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26" name="Місце для дати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70EE4-D336-4710-8FB4-F0D03D3E5E5E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9083977F-03AB-49BE-BFFB-9020B823B032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2DEB50-8497-45F1-8ABC-F8EEAC3582A9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  <a:p>
            <a:pPr lvl="1" rtl="0" eaLnBrk="1" latinLnBrk="0" hangingPunct="1"/>
            <a:r>
              <a:rPr lang="uk-UA" noProof="0"/>
              <a:t>Другий рівень</a:t>
            </a:r>
          </a:p>
          <a:p>
            <a:pPr lvl="2" rtl="0" eaLnBrk="1" latinLnBrk="0" hangingPunct="1"/>
            <a:r>
              <a:rPr lang="uk-UA" noProof="0"/>
              <a:t>Третій рівень</a:t>
            </a:r>
          </a:p>
          <a:p>
            <a:pPr lvl="3" rtl="0" eaLnBrk="1" latinLnBrk="0" hangingPunct="1"/>
            <a:r>
              <a:rPr lang="uk-UA" noProof="0"/>
              <a:t>Четвертий рівень</a:t>
            </a:r>
          </a:p>
          <a:p>
            <a:pPr lvl="4" rtl="0" eaLnBrk="1" latinLnBrk="0" hangingPunct="1"/>
            <a:r>
              <a:rPr lang="uk-UA" noProof="0"/>
              <a:t>П’ятий рівень</a:t>
            </a:r>
            <a:endParaRPr kumimoji="0"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DC0DB5-63E6-40F7-B9D4-B9045E7D3155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kumimoji="0"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A1F1E-8B77-49A3-86DD-1FFAC4B253CA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9" name="Прямокут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0" name="Прямокут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1" name="Прямокут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2" name="Прямокут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 useBgFill="1">
        <p:nvSpPr>
          <p:cNvPr id="33" name="Округлений прямокут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 useBgFill="1">
        <p:nvSpPr>
          <p:cNvPr id="34" name="Округлений прямокут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5" name="Прямокут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6" name="Прямокут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7" name="Прямокут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8" name="Прямокут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39" name="Прямокут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40" name="Прямокут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uk-UA" sz="1800" noProof="0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uk-UA" noProof="0" dirty="0"/>
              <a:t>Зразок тексту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30F52096-25F7-4D7D-AF3C-6FE0E5D0201E}" type="datetime1">
              <a:rPr lang="uk-UA" noProof="0" smtClean="0"/>
              <a:t>16.05.2023</a:t>
            </a:fld>
            <a:endParaRPr lang="uk-UA" noProof="0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іжнародний день біологічного різноманіття - коли? - DAY TODAY">
            <a:extLst>
              <a:ext uri="{FF2B5EF4-FFF2-40B4-BE49-F238E27FC236}">
                <a16:creationId xmlns:a16="http://schemas.microsoft.com/office/drawing/2014/main" id="{E97B0EB5-627B-A945-C9B9-86C2688F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979801"/>
            <a:ext cx="11277600" cy="2086761"/>
          </a:xfrm>
        </p:spPr>
        <p:txBody>
          <a:bodyPr rtlCol="0">
            <a:noAutofit/>
          </a:bodyPr>
          <a:lstStyle/>
          <a:p>
            <a:pPr algn="ctr" rtl="0"/>
            <a:r>
              <a:rPr lang="uk-UA" sz="4800" b="1" dirty="0">
                <a:latin typeface="Comic Sans MS" panose="030F0702030302020204" pitchFamily="66" charset="0"/>
              </a:rPr>
              <a:t>БЛІЦ</a:t>
            </a:r>
            <a:br>
              <a:rPr lang="uk-UA" sz="4800" b="1" dirty="0">
                <a:latin typeface="Comic Sans MS" panose="030F0702030302020204" pitchFamily="66" charset="0"/>
              </a:rPr>
            </a:br>
            <a:r>
              <a:rPr lang="uk-UA" sz="4800" b="1">
                <a:latin typeface="Comic Sans MS" panose="030F0702030302020204" pitchFamily="66" charset="0"/>
              </a:rPr>
              <a:t>«БІОЛОГІЧНЕ </a:t>
            </a:r>
            <a:r>
              <a:rPr lang="uk-UA" sz="4800" b="1" dirty="0">
                <a:latin typeface="Comic Sans MS" panose="030F0702030302020204" pitchFamily="66" charset="0"/>
              </a:rPr>
              <a:t>РІЗНОМАНІТТЯ»</a:t>
            </a: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1185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Найбільший біосферний заповідник в Україні?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2441546" y="2491529"/>
            <a:ext cx="2164359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 Біосферний заповідник «Асканія-Нова»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5313181" y="2768528"/>
            <a:ext cx="227341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Карпатський біосферний заповідник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574947" y="2525139"/>
            <a:ext cx="270824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Чорнобильський радіаційно-екологічний біосферний заповідник</a:t>
            </a:r>
          </a:p>
          <a:p>
            <a:pPr algn="ctr"/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61F6C-7D48-62DD-9351-6AB721F70934}"/>
              </a:ext>
            </a:extLst>
          </p:cNvPr>
          <p:cNvSpPr txBox="1"/>
          <p:nvPr/>
        </p:nvSpPr>
        <p:spPr>
          <a:xfrm>
            <a:off x="2441546" y="4420998"/>
            <a:ext cx="21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33,3 </a:t>
            </a:r>
            <a:r>
              <a:rPr lang="uk-UA" dirty="0" err="1"/>
              <a:t>тис.га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39A61-6BC8-1953-76BE-9356DF5BD89E}"/>
              </a:ext>
            </a:extLst>
          </p:cNvPr>
          <p:cNvSpPr txBox="1"/>
          <p:nvPr/>
        </p:nvSpPr>
        <p:spPr>
          <a:xfrm>
            <a:off x="4844641" y="4412609"/>
            <a:ext cx="21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66,4 тис. 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B77BB-F013-142A-0003-8C6162FA417B}"/>
              </a:ext>
            </a:extLst>
          </p:cNvPr>
          <p:cNvSpPr txBox="1"/>
          <p:nvPr/>
        </p:nvSpPr>
        <p:spPr>
          <a:xfrm>
            <a:off x="9191538" y="4384648"/>
            <a:ext cx="209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226, 7 тис. га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DECC0E-9392-BBD9-002B-651EBA390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11" y="875027"/>
            <a:ext cx="2666766" cy="5107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E408F09-CBCB-3771-4764-0F159FFAE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11" y="3230193"/>
            <a:ext cx="3666517" cy="3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6" grpId="1" animBg="1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Що ти можеш зробити для збереження біорізноманіття?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090569" y="2810554"/>
            <a:ext cx="216435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Зберегти старі дерева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4844641" y="2768528"/>
            <a:ext cx="227341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Повторно використовувати речі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707771" y="2768528"/>
            <a:ext cx="270824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Вивчати та досліджувати біорізноманіття свого краю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D2468C-7B70-A925-E1C0-1EA00F21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069"/>
            <a:ext cx="12192000" cy="26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МІЖНАРОДНИЙ ДЕНЬ БІОРІЗНОМАНІТТЯ ВІДЗНАЧАЄТЬСЯ: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115736" y="1940024"/>
            <a:ext cx="2164359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22 КВІТНЯ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4840448" y="1940024"/>
            <a:ext cx="201475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12 ТРАВНЯ</a:t>
            </a:r>
          </a:p>
          <a:p>
            <a:pPr algn="ctr"/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650448" y="1945993"/>
            <a:ext cx="201475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22 ТРАВНЯ</a:t>
            </a:r>
          </a:p>
          <a:p>
            <a:pPr algn="ctr"/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470B45-ECCA-EF5C-E49E-7B8BA5172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8" y="580221"/>
            <a:ext cx="11332611" cy="62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ЩО ТАКЕ БІОРІЗНОМАНІТТЯ?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090569" y="2491529"/>
            <a:ext cx="2164359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Різноманітність організмів, видів та їх угрупувань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4479721" y="2525139"/>
            <a:ext cx="201475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Різноманітність життя усіх організмів</a:t>
            </a:r>
          </a:p>
          <a:p>
            <a:pPr algn="ctr"/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574947" y="2525139"/>
            <a:ext cx="201475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Різноманітність життя тваринних істот</a:t>
            </a:r>
          </a:p>
          <a:p>
            <a:pPr algn="ctr"/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B556D3-ED3A-70F4-1320-6E253C1C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" y="911545"/>
            <a:ext cx="12148018" cy="59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7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512" y="910957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Основна причина деградації біорізноманіття?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066535" y="3205024"/>
            <a:ext cx="216435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Розширення ареалу середовища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5088622" y="3247292"/>
            <a:ext cx="201475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Руйнування природного середовища життя</a:t>
            </a:r>
          </a:p>
          <a:p>
            <a:pPr algn="ctr"/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776283" y="2525139"/>
            <a:ext cx="201475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Збільшення видів</a:t>
            </a:r>
          </a:p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DF79C-5F32-CB78-57A8-F94AFA533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91"/>
            <a:ext cx="3901448" cy="3380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EF1D6-95AE-6BB6-9550-229502791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54" y="2277611"/>
            <a:ext cx="3049896" cy="45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Оберіть інвазійний вид</a:t>
            </a:r>
          </a:p>
        </p:txBody>
      </p:sp>
      <p:pic>
        <p:nvPicPr>
          <p:cNvPr id="1026" name="Picture 2" descr="Рись — Вікіпедія">
            <a:extLst>
              <a:ext uri="{FF2B5EF4-FFF2-40B4-BE49-F238E27FC236}">
                <a16:creationId xmlns:a16="http://schemas.microsoft.com/office/drawing/2014/main" id="{3B432D5F-7502-AB00-E048-7A0EF6DF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04" y="2215766"/>
            <a:ext cx="2103533" cy="2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Єнот уссурійський — Вікіпедія">
            <a:extLst>
              <a:ext uri="{FF2B5EF4-FFF2-40B4-BE49-F238E27FC236}">
                <a16:creationId xmlns:a16="http://schemas.microsoft.com/office/drawing/2014/main" id="{99635A04-D3E2-7C4C-38D0-CC120BADF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47" y="2193091"/>
            <a:ext cx="3475314" cy="26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92C1ACE-658C-FFC4-74DE-4F6354D5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59" y="2215766"/>
            <a:ext cx="3275830" cy="2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3F527-21D1-AAFB-FB23-308ECA6D1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69" y="3740141"/>
            <a:ext cx="2374730" cy="31878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D7AEBF-2DA4-B111-4A5B-5A1855E2D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727"/>
            <a:ext cx="3174246" cy="61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69" y="58237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З якою метою створено </a:t>
            </a:r>
            <a:br>
              <a:rPr lang="uk-UA" dirty="0">
                <a:latin typeface="Comic Sans MS" panose="030F0702030302020204" pitchFamily="66" charset="0"/>
              </a:rPr>
            </a:br>
            <a:r>
              <a:rPr lang="uk-UA" dirty="0">
                <a:latin typeface="Comic Sans MS" panose="030F0702030302020204" pitchFamily="66" charset="0"/>
              </a:rPr>
              <a:t>Червону книгу?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114937" y="2183082"/>
            <a:ext cx="2164359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Вивчити становище рослин і тварин в екосистемі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5129067" y="2386640"/>
            <a:ext cx="2014755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Скласти перелік видів, які потребують охорони</a:t>
            </a:r>
          </a:p>
          <a:p>
            <a:pPr algn="ctr"/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637524" y="3999046"/>
            <a:ext cx="201475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Підрахувати кількість особин певного виду</a:t>
            </a:r>
          </a:p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74B77-2929-BC84-9B0C-8DAE2C7FC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" y="3263803"/>
            <a:ext cx="3834168" cy="3544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C708C4-3463-D515-7350-163A287E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326" y="0"/>
            <a:ext cx="3662674" cy="51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Оберіть червонокнижну тварину</a:t>
            </a:r>
          </a:p>
        </p:txBody>
      </p:sp>
      <p:pic>
        <p:nvPicPr>
          <p:cNvPr id="2050" name="Picture 2" descr="Друге життя - Вовк - найзагадковіше тварина із нині живих. Його спосіб  життя і звички часто приводять людей в подив, що ж це за тварина. Лютий  хижак чи відданий і вірний член">
            <a:extLst>
              <a:ext uri="{FF2B5EF4-FFF2-40B4-BE49-F238E27FC236}">
                <a16:creationId xmlns:a16="http://schemas.microsoft.com/office/drawing/2014/main" id="{1348F5B5-68CC-2C9F-2B71-7D2CCEE6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52" y="2558908"/>
            <a:ext cx="3098778" cy="20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асскажем о лосях и их среде обитания - Берлога">
            <a:extLst>
              <a:ext uri="{FF2B5EF4-FFF2-40B4-BE49-F238E27FC236}">
                <a16:creationId xmlns:a16="http://schemas.microsoft.com/office/drawing/2014/main" id="{88CC13C3-4545-1B08-55CC-EF0B705E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52" y="2558908"/>
            <a:ext cx="3681642" cy="207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суля | PetsExotic">
            <a:extLst>
              <a:ext uri="{FF2B5EF4-FFF2-40B4-BE49-F238E27FC236}">
                <a16:creationId xmlns:a16="http://schemas.microsoft.com/office/drawing/2014/main" id="{0E920A4F-D893-4F4E-E8A2-75422802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60" y="2390862"/>
            <a:ext cx="2558644" cy="255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C29DEE-34AF-3CCC-1CA4-3EED247EE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" y="67111"/>
            <a:ext cx="3460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Оберіть червонокнижну рослину</a:t>
            </a:r>
          </a:p>
        </p:txBody>
      </p:sp>
      <p:pic>
        <p:nvPicPr>
          <p:cNvPr id="3074" name="Picture 2" descr="Конвалії">
            <a:extLst>
              <a:ext uri="{FF2B5EF4-FFF2-40B4-BE49-F238E27FC236}">
                <a16:creationId xmlns:a16="http://schemas.microsoft.com/office/drawing/2014/main" id="{64336511-5CA7-C3E4-5DB8-55C1DE8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25" y="2353160"/>
            <a:ext cx="3297670" cy="22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дяний горіх – ЗВІДУСІЛЬ">
            <a:extLst>
              <a:ext uri="{FF2B5EF4-FFF2-40B4-BE49-F238E27FC236}">
                <a16:creationId xmlns:a16="http://schemas.microsoft.com/office/drawing/2014/main" id="{43692F1F-79B7-3827-5D23-5F9F3EA4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6" y="2289174"/>
            <a:ext cx="3115811" cy="23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Анемона дібровна - купити саджанці в Україні недорого поштою | FLORIUM.UA">
            <a:extLst>
              <a:ext uri="{FF2B5EF4-FFF2-40B4-BE49-F238E27FC236}">
                <a16:creationId xmlns:a16="http://schemas.microsoft.com/office/drawing/2014/main" id="{902C2425-99E0-283B-DB3D-0105677C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84" y="2321168"/>
            <a:ext cx="3778409" cy="22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AC91B-CF6A-3557-C465-31C622795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7" y="4316556"/>
            <a:ext cx="11643919" cy="24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5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04" y="67111"/>
            <a:ext cx="10972800" cy="1614182"/>
          </a:xfrm>
        </p:spPr>
        <p:txBody>
          <a:bodyPr rtlCol="0"/>
          <a:lstStyle/>
          <a:p>
            <a:pPr algn="ctr" rtl="0"/>
            <a:r>
              <a:rPr lang="uk-UA" dirty="0">
                <a:latin typeface="Comic Sans MS" panose="030F0702030302020204" pitchFamily="66" charset="0"/>
              </a:rPr>
              <a:t>Головний метод збереження біорізноманіття?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D88A1-C9E0-E73B-D69E-B39D5B38618E}"/>
              </a:ext>
            </a:extLst>
          </p:cNvPr>
          <p:cNvSpPr txBox="1"/>
          <p:nvPr/>
        </p:nvSpPr>
        <p:spPr>
          <a:xfrm>
            <a:off x="1115736" y="1681293"/>
            <a:ext cx="2164359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 Завезення та розведення нових видів тварин і рослин</a:t>
            </a:r>
          </a:p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BCA54-9F98-51FB-B99D-4C36949984B8}"/>
              </a:ext>
            </a:extLst>
          </p:cNvPr>
          <p:cNvSpPr txBox="1"/>
          <p:nvPr/>
        </p:nvSpPr>
        <p:spPr>
          <a:xfrm>
            <a:off x="5016616" y="1786475"/>
            <a:ext cx="201475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  <a:p>
            <a:pPr algn="ctr"/>
            <a:r>
              <a:rPr lang="uk-UA" dirty="0"/>
              <a:t>Розвиток лісового господарства та землекористування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2A829-87DF-B56E-A514-689CCDD81FB7}"/>
              </a:ext>
            </a:extLst>
          </p:cNvPr>
          <p:cNvSpPr txBox="1"/>
          <p:nvPr/>
        </p:nvSpPr>
        <p:spPr>
          <a:xfrm>
            <a:off x="8767892" y="1681346"/>
            <a:ext cx="2708246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Створення природно-заповідних об</a:t>
            </a:r>
            <a:r>
              <a:rPr lang="en-US" dirty="0"/>
              <a:t>’</a:t>
            </a:r>
            <a:r>
              <a:rPr lang="uk-UA" dirty="0" err="1"/>
              <a:t>єктів</a:t>
            </a:r>
            <a:r>
              <a:rPr lang="uk-UA" dirty="0"/>
              <a:t> та розширення мережі природно-заповідного фонду</a:t>
            </a:r>
          </a:p>
          <a:p>
            <a:pPr algn="ctr"/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486F45-4EEB-67CC-A893-EBDB31E2B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" y="1786476"/>
            <a:ext cx="12192000" cy="50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0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вчальна презентація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09_TF03460604" id="{575B5D1F-79C1-4038-9639-37A2B8A0FA96}" vid="{5E8C6D1E-DF9B-485B-B0B5-A218C7BD8111}"/>
    </a:ext>
  </a:extLst>
</a:theme>
</file>

<file path=ppt/theme/theme2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Навчальна презентація</Template>
  <TotalTime>810</TotalTime>
  <Words>699</Words>
  <Application>Microsoft Office PowerPoint</Application>
  <PresentationFormat>Широкий екран</PresentationFormat>
  <Paragraphs>81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Comic Sans MS</vt:lpstr>
      <vt:lpstr>Georgia</vt:lpstr>
      <vt:lpstr>Wingdings 2</vt:lpstr>
      <vt:lpstr>Навчальна презентація</vt:lpstr>
      <vt:lpstr>БЛІЦ «БІОЛОГІЧНЕ РІЗНОМАНІТТЯ»</vt:lpstr>
      <vt:lpstr>МІЖНАРОДНИЙ ДЕНЬ БІОРІЗНОМАНІТТЯ ВІДЗНАЧАЄТЬСЯ:</vt:lpstr>
      <vt:lpstr>ЩО ТАКЕ БІОРІЗНОМАНІТТЯ?</vt:lpstr>
      <vt:lpstr>Основна причина деградації біорізноманіття?</vt:lpstr>
      <vt:lpstr>Оберіть інвазійний вид</vt:lpstr>
      <vt:lpstr>З якою метою створено  Червону книгу?</vt:lpstr>
      <vt:lpstr>Оберіть червонокнижну тварину</vt:lpstr>
      <vt:lpstr>Оберіть червонокнижну рослину</vt:lpstr>
      <vt:lpstr>Головний метод збереження біорізноманіття?</vt:lpstr>
      <vt:lpstr>Найбільший біосферний заповідник в Україні?</vt:lpstr>
      <vt:lpstr>Що ти можеш зробити для збереження біорізноманіття?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МІЖНАРОДНИЙ ДЕНЬ БІОЛОГІЧНОГО РІЗНОМАНІТТЯ</dc:title>
  <dc:creator>User</dc:creator>
  <cp:lastModifiedBy>u.kosko</cp:lastModifiedBy>
  <cp:revision>37</cp:revision>
  <dcterms:created xsi:type="dcterms:W3CDTF">2023-05-10T11:14:43Z</dcterms:created>
  <dcterms:modified xsi:type="dcterms:W3CDTF">2023-05-16T13:05:29Z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