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88" r:id="rId6"/>
    <p:sldId id="289" r:id="rId7"/>
    <p:sldId id="290" r:id="rId8"/>
    <p:sldId id="299" r:id="rId9"/>
    <p:sldId id="300" r:id="rId10"/>
    <p:sldId id="302" r:id="rId11"/>
    <p:sldId id="303" r:id="rId12"/>
    <p:sldId id="304" r:id="rId13"/>
    <p:sldId id="305" r:id="rId14"/>
    <p:sldId id="306" r:id="rId15"/>
    <p:sldId id="308" r:id="rId16"/>
    <p:sldId id="295" r:id="rId17"/>
    <p:sldId id="309" r:id="rId18"/>
  </p:sldIdLst>
  <p:sldSz cx="12192000" cy="6858000"/>
  <p:notesSz cx="6889750" cy="10021888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846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pPr rtl="0"/>
            <a:fld id="{BED284B8-DD5F-406A-B747-FDCC2AD48B38}" type="datetime1">
              <a:rPr lang="uk-UA" smtClean="0"/>
              <a:t>31.10.2024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pPr rtl="0"/>
            <a:fld id="{7BAE14B8-3CC9-472D-9BC5-A84D80684DE2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F11D13F8-E2C5-4BD0-9827-27F95FB49F02}" type="datetime1">
              <a:rPr lang="uk-UA" smtClean="0"/>
              <a:pPr/>
              <a:t>31.10.2024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382387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 rtl="0"/>
            <a:r>
              <a:rPr lang="uk-UA" noProof="0" dirty="0"/>
              <a:t>Зразки тексту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pPr rtl="0"/>
            <a:fld id="{7FB667E1-E601-4AAF-B95C-B25720D70A60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8584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665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8748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1545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0807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94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961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206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438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558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6856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1222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216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іліні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" name="Поліліні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" name="Поліліні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8" name="Поліліні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" name="Поліліні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" name="Поліліні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" name="Поліліні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" name="Поліліні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" name="Поліліні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" name="Поліліні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" name="Поліліні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" name="Поліліні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7" name="Поліліні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8" name="Поліліні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9" name="Поліліні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0" name="Поліліні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1" name="Поліліні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2" name="Поліліні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3" name="Поліліні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4" name="Поліліні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5" name="Поліліні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6" name="Поліліні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7" name="Поліліні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8" name="Поліліні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9" name="Поліліні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0" name="Поліліні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1" name="Поліліні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2" name="Поліліні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3" name="Поліліні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4" name="Поліліні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5" name="Поліліні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6" name="Поліліні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7" name="Поліліні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8" name="Поліліні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9" name="Поліліні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40" name="Гру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іліні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2" name="Поліліні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3" name="Поліліні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4" name="Поліліні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5" name="Поліліні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6" name="Поліліні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7" name="Поліліні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8" name="Поліліні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sp>
        <p:nvSpPr>
          <p:cNvPr id="49" name="Поліліні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noProof="0" dirty="0"/>
          </a:p>
        </p:txBody>
      </p:sp>
      <p:grpSp>
        <p:nvGrpSpPr>
          <p:cNvPr id="50" name="Гру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іліні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2" name="Поліліні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3" name="Поліліні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4" name="Поліліні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5" name="Поліліні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6" name="Поліліні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7" name="Поліліні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8" name="Поліліні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sp>
        <p:nvSpPr>
          <p:cNvPr id="59" name="Поліліні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noProof="0" dirty="0"/>
          </a:p>
        </p:txBody>
      </p:sp>
      <p:sp>
        <p:nvSpPr>
          <p:cNvPr id="60" name="Поліліні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noProof="0" dirty="0"/>
          </a:p>
        </p:txBody>
      </p:sp>
      <p:grpSp>
        <p:nvGrpSpPr>
          <p:cNvPr id="61" name="Гру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іліні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3" name="Поліліні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4" name="Поліліні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5" name="Поліліні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6" name="Полілінія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7" name="Полілінія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8" name="Поліліні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9" name="Полілінія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0" name="Поліліні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1" name="Поліліні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2" name="Поліліні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3" name="Полілінія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4" name="Полілінія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5" name="Поліліні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6" name="Поліліні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7" name="Поліліні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8" name="Поліліні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9" name="Поліліні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80" name="Поліліні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81" name="Гру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іліні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83" name="Поліліні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84" name="Поліліні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85" name="Поліліні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86" name="Поліліні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87" name="Група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іліні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89" name="Поліліні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0" name="Поліліні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1" name="Поліліні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2" name="Поліліні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3" name="Поліліні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94" name="Гру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іліні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6" name="Поліліні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7" name="Поліліні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8" name="Поліліні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99" name="Група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іліні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1" name="Поліліні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2" name="Поліліні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3" name="Поліліні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4" name="Поліліні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5" name="Поліліні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106" name="Гру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іліні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8" name="Поліліні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9" name="Поліліні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0" name="Поліліні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1" name="Поліліні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2" name="Поліліні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3" name="Поліліні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4" name="Поліліні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sp>
        <p:nvSpPr>
          <p:cNvPr id="115" name="Поліліні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noProof="0" dirty="0"/>
          </a:p>
        </p:txBody>
      </p:sp>
      <p:sp>
        <p:nvSpPr>
          <p:cNvPr id="116" name="Поліліні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grpSp>
        <p:nvGrpSpPr>
          <p:cNvPr id="117" name="Гру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іліні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9" name="Поліліні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0" name="Поліліні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1" name="Поліліні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2" name="Поліліні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3" name="Поліліні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4" name="Поліліні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5" name="Поліліні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6" name="Поліліні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7" name="Поліліні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8" name="Поліліні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9" name="Поліліні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0" name="Поліліні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1" name="Поліліні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2" name="Поліліні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3" name="Поліліні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4" name="Поліліні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5" name="Поліліні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6" name="Поліліні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7" name="Поліліні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8" name="Поліліні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9" name="Поліліні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0" name="Поліліні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1" name="Поліліні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2" name="Поліліні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3" name="Поліліні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4" name="Поліліні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5" name="Поліліні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146" name="Гру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іліні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8" name="Поліліні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9" name="Поліліні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0" name="Поліліні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1" name="Полілінія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2" name="Полілінія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3" name="Поліліні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4" name="Полілінія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5" name="Поліліні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6" name="Поліліні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7" name="Поліліні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8" name="Полілінія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9" name="Полілінія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0" name="Поліліні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1" name="Поліліні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2" name="Поліліні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3" name="Поліліні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4" name="Поліліні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5" name="Поліліні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6" name="Поліліні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7" name="Поліліні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8" name="Поліліні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9" name="Поліліні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70" name="Поліліні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171" name="Гру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іліні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73" name="Поліліні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74" name="Поліліні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75" name="Поліліні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76" name="Поліліні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77" name="Поліліні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78" name="Поліліні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79" name="Поліліні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uk-UA" noProof="0"/>
              <a:t>Клацніть, щоб редагувати стиль зразка підзаголовка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19BC2BF-A43C-4C25-A37D-A0FA5662BDB3}" type="datetime1">
              <a:rPr lang="uk-UA" smtClean="0"/>
              <a:pPr/>
              <a:t>31.10.2024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895B7E-8818-45F3-8910-3E6163585229}" type="datetime1">
              <a:rPr lang="uk-UA" smtClean="0"/>
              <a:pPr/>
              <a:t>31.10.2024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16BE6-54AE-400A-A04F-65A824D270EE}" type="datetime1">
              <a:rPr lang="uk-UA" smtClean="0"/>
              <a:pPr/>
              <a:t>31.10.2024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F129DA-18B8-4826-B437-87D8D9C3F49F}" type="datetime1">
              <a:rPr lang="uk-UA" smtClean="0"/>
              <a:pPr/>
              <a:t>31.10.2024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5CB3AB-F82B-4851-9FC7-B1EB6F45A30A}" type="datetime1">
              <a:rPr lang="uk-UA" smtClean="0"/>
              <a:pPr/>
              <a:t>31.10.2024</a:t>
            </a:fld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5E4A39-34FE-442E-A099-C8D6DB86CEF6}" type="datetime1">
              <a:rPr lang="uk-UA" smtClean="0"/>
              <a:pPr/>
              <a:t>31.10.2024</a:t>
            </a:fld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іліні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noProof="0" dirty="0"/>
          </a:p>
        </p:txBody>
      </p:sp>
      <p:sp>
        <p:nvSpPr>
          <p:cNvPr id="7" name="Поліліні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noProof="0" dirty="0"/>
          </a:p>
        </p:txBody>
      </p:sp>
      <p:sp>
        <p:nvSpPr>
          <p:cNvPr id="8" name="Поліліні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noProof="0" dirty="0"/>
          </a:p>
        </p:txBody>
      </p:sp>
      <p:grpSp>
        <p:nvGrpSpPr>
          <p:cNvPr id="9" name="Гру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іліні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" name="Поліліні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" name="Поліліні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" name="Поліліні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" name="Поліліні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" name="Поліліні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" name="Поліліні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7" name="Поліліні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8" name="Поліліні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9" name="Поліліні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0" name="Поліліні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1" name="Поліліні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2" name="Поліліні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3" name="Поліліні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4" name="Поліліні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5" name="Поліліні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6" name="Поліліні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7" name="Поліліні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8" name="Поліліні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9" name="Поліліні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0" name="Поліліні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1" name="Поліліні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2" name="Поліліні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3" name="Поліліні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4" name="Поліліні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5" name="Поліліні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6" name="Поліліні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7" name="Поліліні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8" name="Поліліні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9" name="Поліліні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0" name="Поліліні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1" name="Поліліні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2" name="Поліліні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3" name="Поліліні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4" name="Поліліні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5" name="Поліліні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6" name="Поліліні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7" name="Поліліні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8" name="Поліліні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9" name="Поліліні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0" name="Поліліні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1" name="Поліліні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2" name="Поліліні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3" name="Поліліні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4" name="Поліліні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5" name="Поліліні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6" name="Поліліні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7" name="Поліліні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8" name="Поліліні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9" name="Поліліні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0" name="Поліліні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1" name="Поліліні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2" name="Поліліні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3" name="Поліліні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4" name="Поліліні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5" name="Поліліні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6" name="Поліліні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7" name="Поліліні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8" name="Поліліні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9" name="Поліліні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0" name="Поліліні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1" name="Поліліні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2" name="Поліліні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3" name="Поліліні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4" name="Поліліні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5" name="Поліліні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6" name="Поліліні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7" name="Поліліні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8" name="Поліліні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79" name="Поліліні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80" name="Поліліні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81" name="Поліліні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82" name="Поліліні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83" name="Поліліні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84" name="Поліліні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85" name="Поліліні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86" name="Поліліні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87" name="Поліліні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88" name="Поліліні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89" name="Поліліні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0" name="Поліліні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1" name="Поліліні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2" name="Поліліні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93" name="Гру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іліні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5" name="Поліліні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6" name="Поліліні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7" name="Поліліні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8" name="Поліліні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99" name="Поліліні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0" name="Поліліні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1" name="Поліліні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2" name="Поліліні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3" name="Поліліні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4" name="Поліліні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5" name="Поліліні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6" name="Поліліні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7" name="Поліліні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8" name="Поліліні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09" name="Поліліні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0" name="Поліліні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1" name="Поліліні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2" name="Поліліні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3" name="Поліліні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4" name="Поліліні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5" name="Поліліні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6" name="Поліліні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7" name="Поліліні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8" name="Поліліні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19" name="Поліліні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0" name="Поліліні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1" name="Поліліні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2" name="Поліліні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3" name="Поліліні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4" name="Поліліні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5" name="Поліліні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6" name="Поліліні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7" name="Поліліні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8" name="Поліліні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9" name="Поліліні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0" name="Поліліні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1" name="Поліліні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2" name="Поліліні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3" name="Поліліні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4" name="Поліліні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5" name="Поліліні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6" name="Поліліні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7" name="Поліліні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8" name="Поліліні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9" name="Поліліні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0" name="Поліліні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1" name="Поліліні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2" name="Поліліні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3" name="Поліліні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4" name="Поліліні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5" name="Поліліні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6" name="Поліліні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7" name="Поліліні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8" name="Поліліні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9" name="Поліліні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0" name="Поліліні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1" name="Поліліні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2" name="Поліліні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3" name="Поліліні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4" name="Поліліні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5" name="Поліліні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6" name="Поліліні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7" name="Поліліні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8" name="Поліліні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9" name="Поліліні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0" name="Поліліні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1" name="Поліліні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2" name="Поліліні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3" name="Поліліні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4" name="Поліліні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5" name="Поліліні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6" name="Поліліні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7" name="Поліліні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8" name="Поліліні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9" name="Поліліні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70" name="Поліліні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71" name="Поліліні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72" name="Поліліні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73" name="Поліліні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74" name="Поліліні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75" name="Поліліні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76" name="Поліліні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177" name="Гру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іліні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79" name="Поліліні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80" name="Поліліні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81" name="Поліліні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82" name="Поліліні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83" name="Поліліні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84" name="Поліліні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85" name="Поліліні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86" name="Поліліні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87" name="Поліліні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88" name="Поліліні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89" name="Поліліні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90" name="Поліліні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91" name="Поліліні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92" name="Поліліні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93" name="Поліліні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94" name="Поліліні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95" name="Поліліні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96" name="Поліліні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97" name="Поліліні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98" name="Поліліні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99" name="Поліліні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00" name="Поліліні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01" name="Поліліні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02" name="Поліліні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03" name="Поліліні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04" name="Поліліні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05" name="Поліліні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06" name="Поліліні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07" name="Поліліні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08" name="Поліліні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09" name="Поліліні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10" name="Поліліні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11" name="Поліліні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12" name="Поліліні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13" name="Поліліні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14" name="Поліліні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15" name="Поліліні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16" name="Поліліні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17" name="Поліліні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18" name="Поліліні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19" name="Поліліні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20" name="Поліліні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21" name="Поліліні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22" name="Поліліні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23" name="Поліліні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24" name="Поліліні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25" name="Поліліні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26" name="Поліліні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27" name="Поліліні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28" name="Поліліні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29" name="Поліліні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30" name="Поліліні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31" name="Поліліні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32" name="Поліліні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33" name="Поліліні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34" name="Поліліні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35" name="Поліліні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36" name="Поліліні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37" name="Поліліні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38" name="Поліліні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39" name="Поліліні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40" name="Поліліні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41" name="Поліліні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42" name="Поліліні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43" name="Поліліні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44" name="Поліліні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45" name="Поліліні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46" name="Поліліні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47" name="Поліліні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48" name="Поліліні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49" name="Поліліні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50" name="Поліліні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51" name="Поліліні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52" name="Поліліні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53" name="Поліліні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54" name="Поліліні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55" name="Поліліні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56" name="Поліліні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57" name="Поліліні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58" name="Поліліні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59" name="Поліліні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260" name="Гру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іліні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62" name="Поліліні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63" name="Поліліні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64" name="Поліліні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65" name="Поліліні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66" name="Поліліні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67" name="Поліліні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68" name="Поліліні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69" name="Поліліні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70" name="Поліліні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71" name="Поліліні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72" name="Поліліні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73" name="Поліліні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іліні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75" name="Поліліні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76" name="Поліліні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77" name="Поліліні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іліні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79" name="Поліліні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80" name="Поліліні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81" name="Поліліні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82" name="Поліліні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83" name="Поліліні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84" name="Поліліні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іліні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іліні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87" name="Поліліні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88" name="Поліліні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289" name="Гру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іліні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92" name="Поліліні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93" name="Поліліні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94" name="Полілінія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95" name="Полілінія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96" name="Поліліні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97" name="Полілінія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98" name="Поліліні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99" name="Поліліні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00" name="Поліліні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01" name="Полілінія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02" name="Полілінія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03" name="Поліліні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04" name="Поліліні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05" name="Поліліні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06" name="Поліліні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07" name="Поліліні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08" name="Поліліні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09" name="Поліліні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sp>
        <p:nvSpPr>
          <p:cNvPr id="310" name="Поліліні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noProof="0" dirty="0"/>
          </a:p>
        </p:txBody>
      </p:sp>
      <p:grpSp>
        <p:nvGrpSpPr>
          <p:cNvPr id="311" name="Гру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іліні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13" name="Поліліні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14" name="Поліліні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15" name="Поліліні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16" name="Поліліні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17" name="Поліліні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18" name="Поліліні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19" name="Поліліні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20" name="Поліліні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21" name="Поліліні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22" name="Поліліні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23" name="Поліліні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24" name="Поліліні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25" name="Поліліні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26" name="Поліліні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27" name="Поліліні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28" name="Поліліні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29" name="Поліліні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30" name="Поліліні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31" name="Поліліні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32" name="Поліліні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33" name="Поліліні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34" name="Поліліні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35" name="Поліліні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36" name="Поліліні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37" name="Поліліні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38" name="Поліліні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39" name="Поліліні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40" name="Поліліні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41" name="Поліліні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42" name="Поліліні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43" name="Поліліні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44" name="Поліліні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45" name="Поліліні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46" name="Поліліні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47" name="Поліліні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348" name="Гру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іліні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76" name="Поліліні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77" name="Поліліні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78" name="Поліліні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79" name="Поліліні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80" name="Поліліні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81" name="Поліліні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82" name="Поліліні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83" name="Поліліні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84" name="Поліліні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85" name="Поліліні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86" name="Поліліні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87" name="Поліліні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88" name="Поліліні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89" name="Поліліні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90" name="Поліліні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91" name="Поліліні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92" name="Поліліні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93" name="Поліліні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94" name="Поліліні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95" name="Поліліні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96" name="Поліліні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97" name="Поліліні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98" name="Поліліні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99" name="Поліліні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400" name="Поліліні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401" name="Поліліні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402" name="Поліліні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403" name="Поліліні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404" name="Поліліні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405" name="Поліліні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406" name="Поліліні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407" name="Поліліні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408" name="Поліліні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409" name="Поліліні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410" name="Поліліні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411" name="Поліліні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412" name="Поліліні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413" name="Поліліні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414" name="Поліліні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415" name="Поліліні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416" name="Поліліні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417" name="Поліліні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418" name="Поліліні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419" name="Поліліні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420" name="Поліліні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421" name="Поліліні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</p:grpSp>
        <p:grpSp>
          <p:nvGrpSpPr>
            <p:cNvPr id="350" name="Гру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іліні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67" name="Поліліні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68" name="Поліліні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69" name="Поліліні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70" name="Поліліні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71" name="Поліліні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72" name="Поліліні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73" name="Поліліні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74" name="Поліліні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</p:grpSp>
        <p:grpSp>
          <p:nvGrpSpPr>
            <p:cNvPr id="351" name="Гру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іліні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60" name="Поліліні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61" name="Поліліні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62" name="Поліліні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63" name="Поліліні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64" name="Поліліні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65" name="Поліліні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</p:grpSp>
        <p:grpSp>
          <p:nvGrpSpPr>
            <p:cNvPr id="352" name="Гру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іліні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54" name="Поліліні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55" name="Поліліні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56" name="Поліліні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57" name="Поліліні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  <p:sp>
            <p:nvSpPr>
              <p:cNvPr id="358" name="Поліліні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noProof="0" dirty="0"/>
              </a:p>
            </p:txBody>
          </p:sp>
        </p:grpSp>
      </p:grpSp>
      <p:grpSp>
        <p:nvGrpSpPr>
          <p:cNvPr id="422" name="Гру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іліні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24" name="Поліліні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25" name="Поліліні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26" name="Поліліні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27" name="Поліліні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28" name="Поліліні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29" name="Поліліні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30" name="Поліліні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431" name="Гру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іліні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33" name="Поліліні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34" name="Поліліні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35" name="Поліліні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36" name="Поліліні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37" name="Поліліні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38" name="Поліліні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39" name="Поліліні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440" name="Гру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іліні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42" name="Поліліні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43" name="Поліліні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44" name="Поліліні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45" name="Поліліні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46" name="Поліліні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47" name="Поліліні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48" name="Поліліні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8616B8-C652-4B30-8347-BFB33ED203BC}" type="datetime1">
              <a:rPr lang="uk-UA" smtClean="0"/>
              <a:pPr/>
              <a:t>31.10.2024</a:t>
            </a:fld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694E1D-30C0-4F42-A7DD-D72A6DA7ED2B}" type="datetime1">
              <a:rPr lang="uk-UA" smtClean="0"/>
              <a:pPr/>
              <a:t>31.10.2024</a:t>
            </a:fld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81D40A-7C24-4A8F-9214-836463C7D34A}" type="datetime1">
              <a:rPr lang="uk-UA" smtClean="0"/>
              <a:pPr/>
              <a:t>31.10.2024</a:t>
            </a:fld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зображення 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4CA522-04A8-4E4A-AB0F-6BFC1FB9B745}" type="datetime1">
              <a:rPr lang="uk-UA" smtClean="0"/>
              <a:pPr/>
              <a:t>31.10.2024</a:t>
            </a:fld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noProof="0" dirty="0"/>
          </a:p>
        </p:txBody>
      </p:sp>
      <p:sp>
        <p:nvSpPr>
          <p:cNvPr id="8" name="Поліліні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noProof="0" dirty="0"/>
          </a:p>
        </p:txBody>
      </p:sp>
      <p:sp>
        <p:nvSpPr>
          <p:cNvPr id="9" name="Поліліні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noProof="0" dirty="0"/>
          </a:p>
        </p:txBody>
      </p:sp>
      <p:grpSp>
        <p:nvGrpSpPr>
          <p:cNvPr id="10" name="Гру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іліні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2" name="Поліліні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3" name="Поліліні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4" name="Поліліні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5" name="Поліліні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6" name="Поліліні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7" name="Поліліні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18" name="Поліліні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19" name="Гру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іліні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1" name="Поліліні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2" name="Поліліні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3" name="Поліліні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4" name="Поліліні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5" name="Поліліні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26" name="Гру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іліні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8" name="Поліліні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29" name="Поліліні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0" name="Поліліні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1" name="Поліліні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2" name="Полілінія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3" name="Поліліні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34" name="Група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іліні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6" name="Поліліні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7" name="Поліліні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8" name="Поліліні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39" name="Поліліні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0" name="Поліліні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1" name="Поліліні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2" name="Поліліні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43" name="Гру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іліні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5" name="Полілінія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6" name="Полілінія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7" name="Поліліні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8" name="Поліліні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49" name="Поліліні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0" name="Поліліні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1" name="Поліліні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52" name="Гру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іліні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4" name="Поліліні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5" name="Поліліні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6" name="Поліліні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7" name="Поліліні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8" name="Поліліні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59" name="Поліліні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0" name="Поліліні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grpSp>
        <p:nvGrpSpPr>
          <p:cNvPr id="61" name="Гру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іліні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3" name="Поліліні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4" name="Поліліні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5" name="Поліліні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6" name="Поліліні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7" name="Поліліні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8" name="Поліліні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  <p:sp>
          <p:nvSpPr>
            <p:cNvPr id="69" name="Поліліні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noProof="0" dirty="0"/>
            </a:p>
          </p:txBody>
        </p:sp>
      </p:grp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/>
              <a:t>Зразки тексту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53648A-5E52-45D8-93BC-A55CCF20A6B5}" type="datetime1">
              <a:rPr lang="uk-UA" smtClean="0"/>
              <a:pPr/>
              <a:t>31.10.2024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882" y="1742150"/>
            <a:ext cx="9360418" cy="2263258"/>
          </a:xfrm>
        </p:spPr>
        <p:txBody>
          <a:bodyPr rtlCol="0"/>
          <a:lstStyle/>
          <a:p>
            <a:pPr rtl="0"/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AFD5A4-AB6F-4689-92C7-A27306381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141" y="792142"/>
            <a:ext cx="7881631" cy="40438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4B4461-D9A6-465F-81E2-66A6D6E1A7BA}"/>
              </a:ext>
            </a:extLst>
          </p:cNvPr>
          <p:cNvSpPr txBox="1"/>
          <p:nvPr/>
        </p:nvSpPr>
        <p:spPr>
          <a:xfrm>
            <a:off x="1501629" y="218114"/>
            <a:ext cx="886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Чорнобильський радіаційно-екологічний біосферний заповідник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Вгадай пташку?!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83641" y="1406990"/>
            <a:ext cx="6516470" cy="5372100"/>
          </a:xfrm>
        </p:spPr>
        <p:txBody>
          <a:bodyPr rtlCol="0">
            <a:normAutofit/>
          </a:bodyPr>
          <a:lstStyle/>
          <a:p>
            <a:r>
              <a:rPr lang="uk-UA" dirty="0"/>
              <a:t>У неї дуже вдала будова шиї, яка дозволяє її майже на 270 градусів повертати голову. Однак, ці птахи бачать тільки прямо перед собою. Цей недолік компенсується рухливістю їх шиї, і до того ж вони здатні бачити в трьох вимірах.</a:t>
            </a:r>
          </a:p>
          <a:p>
            <a:r>
              <a:rPr lang="uk-UA" dirty="0"/>
              <a:t>Не можуть бачити в повній темряві. Посаджена в темну кімнату не побачила миші, також не побачить освітлену червоним світлом мишу (цей колір вона не розрізняє). Але як тільки миша пискне або трохи поворухнеться, вона відразу на неї кидається.</a:t>
            </a:r>
          </a:p>
          <a:p>
            <a:r>
              <a:rPr lang="uk-UA" dirty="0"/>
              <a:t>Крила цієї пташки мають особливе пір'я на передньому кінці крила, вони створюють завихрення, яке зменшує шум польоту.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0335D-A9D9-4723-A900-6C5E0E63DC8A}"/>
              </a:ext>
            </a:extLst>
          </p:cNvPr>
          <p:cNvSpPr txBox="1"/>
          <p:nvPr/>
        </p:nvSpPr>
        <p:spPr>
          <a:xfrm>
            <a:off x="8946376" y="4897155"/>
            <a:ext cx="342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Сова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F45939-0004-49F1-9681-D91016B75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111" y="1744911"/>
            <a:ext cx="4669533" cy="287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7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Вгадай пташку?!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83641" y="1406990"/>
            <a:ext cx="6516470" cy="5372100"/>
          </a:xfrm>
        </p:spPr>
        <p:txBody>
          <a:bodyPr rtlCol="0">
            <a:normAutofit/>
          </a:bodyPr>
          <a:lstStyle/>
          <a:p>
            <a:pPr fontAlgn="base"/>
            <a:r>
              <a:rPr lang="uk-UA" dirty="0"/>
              <a:t>Вага птиці досягає 2 кг, довжина тіла трохи більше метра, розмах її крил – від 1,5 до 1,75 м. </a:t>
            </a:r>
          </a:p>
          <a:p>
            <a:pPr fontAlgn="base"/>
            <a:r>
              <a:rPr lang="uk-UA" dirty="0"/>
              <a:t>Свою здобич ковтає з голови. Це робиться тому, щоб здобич не застрягла в горлі. Наприклад, плавники і луска риби або кістки.</a:t>
            </a:r>
          </a:p>
          <a:p>
            <a:pPr fontAlgn="base"/>
            <a:r>
              <a:rPr lang="uk-UA" dirty="0"/>
              <a:t> Щоб привернути самку самець танцює особливий танець і співає особливу пісню. При цьому самка, яка відразу звернула увагу на самця, буде відкинута. </a:t>
            </a:r>
          </a:p>
          <a:p>
            <a:pPr fontAlgn="base"/>
            <a:r>
              <a:rPr lang="uk-UA" dirty="0"/>
              <a:t>Пташенята 2 роки живуть під крилом батьків.</a:t>
            </a:r>
          </a:p>
          <a:p>
            <a:pPr fontAlgn="base"/>
            <a:r>
              <a:rPr lang="uk-UA" dirty="0"/>
              <a:t> 77,5% часу не сплять, а стоять на одній нозі і полюють. 5,9% часу - сплять, 16,6% - упорядковують оперення. Значну частину часу стоять майже не рухаючись.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0335D-A9D9-4723-A900-6C5E0E63DC8A}"/>
              </a:ext>
            </a:extLst>
          </p:cNvPr>
          <p:cNvSpPr txBox="1"/>
          <p:nvPr/>
        </p:nvSpPr>
        <p:spPr>
          <a:xfrm>
            <a:off x="8769292" y="5106880"/>
            <a:ext cx="342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Чапля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4F0B72-79DF-41ED-AEEE-114E4B605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588" y="1157682"/>
            <a:ext cx="4748170" cy="38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Вгадай пташку?!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83641" y="1406990"/>
            <a:ext cx="6516470" cy="5372100"/>
          </a:xfrm>
        </p:spPr>
        <p:txBody>
          <a:bodyPr rtlCol="0">
            <a:normAutofit fontScale="85000" lnSpcReduction="10000"/>
          </a:bodyPr>
          <a:lstStyle/>
          <a:p>
            <a:pPr fontAlgn="base"/>
            <a:r>
              <a:rPr lang="ru-RU" dirty="0" err="1"/>
              <a:t>Суворо-чорний</a:t>
            </a:r>
            <a:r>
              <a:rPr lang="ru-RU" dirty="0"/>
              <a:t>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птаха не говорить про те, </a:t>
            </a:r>
            <a:r>
              <a:rPr lang="ru-RU" dirty="0" err="1"/>
              <a:t>що</a:t>
            </a:r>
            <a:r>
              <a:rPr lang="ru-RU" dirty="0"/>
              <a:t> вони не </a:t>
            </a:r>
            <a:r>
              <a:rPr lang="ru-RU" dirty="0" err="1"/>
              <a:t>люблять</a:t>
            </a:r>
            <a:r>
              <a:rPr lang="ru-RU" dirty="0"/>
              <a:t> </a:t>
            </a:r>
            <a:r>
              <a:rPr lang="ru-RU" dirty="0" err="1"/>
              <a:t>розважатися</a:t>
            </a:r>
            <a:r>
              <a:rPr lang="ru-RU" dirty="0"/>
              <a:t>. </a:t>
            </a:r>
            <a:r>
              <a:rPr lang="ru-RU" dirty="0" err="1"/>
              <a:t>Кататися</a:t>
            </a:r>
            <a:r>
              <a:rPr lang="ru-RU" dirty="0"/>
              <a:t> в </a:t>
            </a:r>
            <a:r>
              <a:rPr lang="ru-RU" dirty="0" err="1"/>
              <a:t>снігу</a:t>
            </a:r>
            <a:r>
              <a:rPr lang="ru-RU" dirty="0"/>
              <a:t>, </a:t>
            </a:r>
            <a:r>
              <a:rPr lang="ru-RU" dirty="0" err="1"/>
              <a:t>грати</a:t>
            </a:r>
            <a:r>
              <a:rPr lang="ru-RU" dirty="0"/>
              <a:t> з </a:t>
            </a:r>
            <a:r>
              <a:rPr lang="ru-RU" dirty="0" err="1"/>
              <a:t>усім</a:t>
            </a:r>
            <a:r>
              <a:rPr lang="ru-RU" dirty="0"/>
              <a:t> </a:t>
            </a:r>
            <a:r>
              <a:rPr lang="ru-RU" dirty="0" err="1"/>
              <a:t>тваринним</a:t>
            </a:r>
            <a:r>
              <a:rPr lang="ru-RU" dirty="0"/>
              <a:t> </a:t>
            </a:r>
            <a:r>
              <a:rPr lang="ru-RU" dirty="0" err="1"/>
              <a:t>світом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до </a:t>
            </a:r>
            <a:r>
              <a:rPr lang="ru-RU" dirty="0" err="1"/>
              <a:t>душі</a:t>
            </a:r>
            <a:r>
              <a:rPr lang="ru-RU" dirty="0"/>
              <a:t>. </a:t>
            </a:r>
          </a:p>
          <a:p>
            <a:pPr fontAlgn="base"/>
            <a:r>
              <a:rPr lang="ru-RU" dirty="0" err="1"/>
              <a:t>Ці</a:t>
            </a:r>
            <a:r>
              <a:rPr lang="ru-RU" dirty="0"/>
              <a:t> птахи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розумні</a:t>
            </a:r>
            <a:r>
              <a:rPr lang="ru-RU" dirty="0"/>
              <a:t>. Так, при </a:t>
            </a:r>
            <a:r>
              <a:rPr lang="ru-RU" dirty="0" err="1"/>
              <a:t>небезпеці</a:t>
            </a:r>
            <a:r>
              <a:rPr lang="ru-RU" dirty="0"/>
              <a:t> для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діток</a:t>
            </a:r>
            <a:r>
              <a:rPr lang="ru-RU" dirty="0"/>
              <a:t>,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кидати</a:t>
            </a:r>
            <a:r>
              <a:rPr lang="ru-RU" dirty="0"/>
              <a:t> </a:t>
            </a:r>
            <a:r>
              <a:rPr lang="ru-RU" dirty="0" err="1"/>
              <a:t>каміння</a:t>
            </a:r>
            <a:r>
              <a:rPr lang="ru-RU" dirty="0"/>
              <a:t> з </a:t>
            </a:r>
            <a:r>
              <a:rPr lang="ru-RU" dirty="0" err="1"/>
              <a:t>гнізд</a:t>
            </a:r>
            <a:r>
              <a:rPr lang="ru-RU" dirty="0"/>
              <a:t> прямо на людей. </a:t>
            </a:r>
          </a:p>
          <a:p>
            <a:pPr fontAlgn="base"/>
            <a:r>
              <a:rPr lang="ru-RU" dirty="0" err="1"/>
              <a:t>Термін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прожити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пташка </a:t>
            </a:r>
            <a:r>
              <a:rPr lang="ru-RU" dirty="0" err="1"/>
              <a:t>варіюється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17 до 40 </a:t>
            </a:r>
            <a:r>
              <a:rPr lang="ru-RU" dirty="0" err="1"/>
              <a:t>років</a:t>
            </a:r>
            <a:r>
              <a:rPr lang="ru-RU" dirty="0"/>
              <a:t>. Все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очікує</a:t>
            </a:r>
            <a:r>
              <a:rPr lang="ru-RU" dirty="0"/>
              <a:t> неволя - то </a:t>
            </a:r>
            <a:r>
              <a:rPr lang="ru-RU" dirty="0" err="1"/>
              <a:t>якраз</a:t>
            </a:r>
            <a:r>
              <a:rPr lang="ru-RU" dirty="0"/>
              <a:t> там вона </a:t>
            </a:r>
            <a:r>
              <a:rPr lang="ru-RU" dirty="0" err="1"/>
              <a:t>протримається</a:t>
            </a:r>
            <a:r>
              <a:rPr lang="ru-RU" dirty="0"/>
              <a:t> </a:t>
            </a:r>
            <a:r>
              <a:rPr lang="ru-RU" dirty="0" err="1"/>
              <a:t>по-максимуму</a:t>
            </a:r>
            <a:r>
              <a:rPr lang="ru-RU" dirty="0"/>
              <a:t>.</a:t>
            </a:r>
          </a:p>
          <a:p>
            <a:pPr fontAlgn="base"/>
            <a:r>
              <a:rPr lang="uk-UA" dirty="0"/>
              <a:t>Раціон харчування цих пташок дуже різноманітний. У їжі вони невибагливі. А ось «напаскудити» іншим пернатим — це вони з радістю. Розорити чужі гнізда, вкрасти пару-другу відкладених яєць — це вони можуть.</a:t>
            </a:r>
          </a:p>
          <a:p>
            <a:pPr fontAlgn="base"/>
            <a:r>
              <a:rPr lang="uk-UA" dirty="0"/>
              <a:t>Дослідження проведені американськими вченими показали, що ці птахи здатні легко вирішувати логічні завдання рівня розвитку 5 річної дитини.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0335D-A9D9-4723-A900-6C5E0E63DC8A}"/>
              </a:ext>
            </a:extLst>
          </p:cNvPr>
          <p:cNvSpPr txBox="1"/>
          <p:nvPr/>
        </p:nvSpPr>
        <p:spPr>
          <a:xfrm>
            <a:off x="8593123" y="5282421"/>
            <a:ext cx="342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Ворона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CAD5BA-259E-40D0-90D5-636D279A6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111" y="1575579"/>
            <a:ext cx="4708400" cy="353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F42039-72FA-4707-B036-27F263042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2D515-F2FE-4F0A-9570-1CA1FF6317AB}"/>
              </a:ext>
            </a:extLst>
          </p:cNvPr>
          <p:cNvSpPr txBox="1"/>
          <p:nvPr/>
        </p:nvSpPr>
        <p:spPr>
          <a:xfrm>
            <a:off x="3733101" y="662730"/>
            <a:ext cx="456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Дякую за увагу!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B841BD-7D13-4F36-B789-04C532E48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987" y="1121670"/>
            <a:ext cx="6686025" cy="551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96830" y="2444605"/>
            <a:ext cx="9133730" cy="1233424"/>
          </a:xfrm>
        </p:spPr>
        <p:txBody>
          <a:bodyPr rtlCol="0">
            <a:normAutofit fontScale="90000"/>
          </a:bodyPr>
          <a:lstStyle/>
          <a:p>
            <a:r>
              <a:rPr lang="uk-UA" dirty="0"/>
              <a:t>Птахи – невід'ємна частина природи. </a:t>
            </a:r>
            <a:br>
              <a:rPr lang="uk-UA" dirty="0"/>
            </a:br>
            <a:r>
              <a:rPr lang="uk-UA" dirty="0"/>
              <a:t>Птахи – діти повітря, підкорювачі повітряного океану. </a:t>
            </a:r>
            <a:br>
              <a:rPr lang="uk-UA" dirty="0"/>
            </a:br>
            <a:r>
              <a:rPr lang="uk-UA" dirty="0"/>
              <a:t>Вони можуть підніматися вище хмар, перелітати через пустелі й моря. </a:t>
            </a:r>
            <a:br>
              <a:rPr lang="uk-UA" dirty="0"/>
            </a:br>
            <a:r>
              <a:rPr lang="uk-UA" dirty="0"/>
              <a:t>Птахи – окраса парків і садів. </a:t>
            </a:r>
            <a:br>
              <a:rPr lang="uk-UA" dirty="0"/>
            </a:br>
            <a:r>
              <a:rPr lang="uk-UA" dirty="0"/>
              <a:t>Птахи – голос наших лісів, полів, гір, степів.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A37D41-7721-43E9-89BD-58DCAAFC8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696" y="3912920"/>
            <a:ext cx="3758608" cy="27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Вгадай пташку?!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6E51A-78B4-4C73-84E6-A94F7014754D}"/>
              </a:ext>
            </a:extLst>
          </p:cNvPr>
          <p:cNvSpPr txBox="1"/>
          <p:nvPr/>
        </p:nvSpPr>
        <p:spPr>
          <a:xfrm>
            <a:off x="1524000" y="1400961"/>
            <a:ext cx="60764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1. Зазвичай ці птахи літають на швидкості 38 км/год, але налякані можуть розігнатися до 50 км/год! Через кожні 15 хв. польоту вони зупиняються, щоб відпочити.</a:t>
            </a:r>
          </a:p>
          <a:p>
            <a:endParaRPr lang="uk-UA" dirty="0"/>
          </a:p>
          <a:p>
            <a:r>
              <a:rPr lang="uk-UA" dirty="0"/>
              <a:t>2. На волі живуть переважно від 4 до 5-ти років. У неволі за хорошого догляду живуть довше.</a:t>
            </a:r>
          </a:p>
          <a:p>
            <a:endParaRPr lang="uk-UA" dirty="0"/>
          </a:p>
          <a:p>
            <a:r>
              <a:rPr lang="uk-UA" dirty="0"/>
              <a:t>3. За будівництво гнізда відповідальні самці. Поки йдуть роботи вони намагаються привабити партнерок. </a:t>
            </a:r>
          </a:p>
          <a:p>
            <a:endParaRPr lang="uk-UA" dirty="0"/>
          </a:p>
          <a:p>
            <a:r>
              <a:rPr lang="uk-UA" dirty="0"/>
              <a:t>4. Однолюби. Вони створюють сім'ю раз і на все життя.</a:t>
            </a:r>
          </a:p>
          <a:p>
            <a:endParaRPr lang="uk-UA" dirty="0"/>
          </a:p>
          <a:p>
            <a:r>
              <a:rPr lang="uk-UA" dirty="0"/>
              <a:t>5. Новонароджені пташенята залишають вперше гніздо тільки на 10 день з дня народження.</a:t>
            </a:r>
          </a:p>
          <a:p>
            <a:endParaRPr lang="uk-UA" dirty="0"/>
          </a:p>
          <a:p>
            <a:r>
              <a:rPr lang="uk-UA" dirty="0"/>
              <a:t>6. Вони люблять приймати пісочні ванни. Птахи повністю занурюються в пісок і чистять своє пір'я від паразитів.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6FA6CA-EB1C-4BDD-8190-EF69F0BE2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426" y="1702964"/>
            <a:ext cx="4496500" cy="39633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5D4BE6-419B-4B9A-A6E3-7073DCEFA10E}"/>
              </a:ext>
            </a:extLst>
          </p:cNvPr>
          <p:cNvSpPr txBox="1"/>
          <p:nvPr/>
        </p:nvSpPr>
        <p:spPr>
          <a:xfrm>
            <a:off x="8791663" y="5764567"/>
            <a:ext cx="2583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Горобець</a:t>
            </a:r>
          </a:p>
        </p:txBody>
      </p:sp>
    </p:spTree>
    <p:extLst>
      <p:ext uri="{BB962C8B-B14F-4D97-AF65-F5344CB8AC3E}">
        <p14:creationId xmlns:p14="http://schemas.microsoft.com/office/powerpoint/2010/main" val="31546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Вгадай пташку?!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6390636" cy="5372100"/>
          </a:xfrm>
        </p:spPr>
        <p:txBody>
          <a:bodyPr rtlCol="0">
            <a:normAutofit/>
          </a:bodyPr>
          <a:lstStyle/>
          <a:p>
            <a:pPr marL="502920" indent="-457200">
              <a:buAutoNum type="arabicPeriod"/>
            </a:pPr>
            <a:r>
              <a:rPr lang="uk-UA" dirty="0"/>
              <a:t>Язик цієї пташки — незамінне знаряддя для видобутку їжі. Коли він висовується з рота, можна побачити маленькі «кріплення», завдяки яким він черпає жучків. </a:t>
            </a:r>
          </a:p>
          <a:p>
            <a:pPr marL="502920" indent="-457200">
              <a:buAutoNum type="arabicPeriod"/>
            </a:pPr>
            <a:r>
              <a:rPr lang="ru-RU" dirty="0"/>
              <a:t>За один </a:t>
            </a:r>
            <a:r>
              <a:rPr lang="ru-RU" dirty="0" err="1"/>
              <a:t>прийом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поглинути</a:t>
            </a:r>
            <a:r>
              <a:rPr lang="ru-RU" dirty="0"/>
              <a:t> до 1000 </a:t>
            </a:r>
            <a:r>
              <a:rPr lang="ru-RU" dirty="0" err="1"/>
              <a:t>мурах</a:t>
            </a:r>
            <a:r>
              <a:rPr lang="ru-RU" dirty="0"/>
              <a:t>.</a:t>
            </a:r>
          </a:p>
          <a:p>
            <a:pPr marL="502920" indent="-457200">
              <a:buAutoNum type="arabicPeriod"/>
            </a:pPr>
            <a:r>
              <a:rPr lang="uk-UA" dirty="0"/>
              <a:t>Їдять жуків, комашок, фрукти, горіхи, насіння і ще вони п’ють сік рослин. </a:t>
            </a:r>
          </a:p>
          <a:p>
            <a:pPr marL="502920" indent="-457200">
              <a:buAutoNum type="arabicPeriod"/>
            </a:pP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добування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, </a:t>
            </a:r>
            <a:r>
              <a:rPr lang="ru-RU" dirty="0" err="1"/>
              <a:t>витяганням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з дерев і </a:t>
            </a:r>
            <a:r>
              <a:rPr lang="ru-RU" dirty="0" err="1"/>
              <a:t>постукуванням</a:t>
            </a:r>
            <a:r>
              <a:rPr lang="ru-RU" dirty="0"/>
              <a:t>, </a:t>
            </a:r>
            <a:r>
              <a:rPr lang="ru-RU" dirty="0" err="1"/>
              <a:t>дятли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стукати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20 раз в секунду. В </a:t>
            </a:r>
            <a:r>
              <a:rPr lang="ru-RU" dirty="0" err="1"/>
              <a:t>цілому</a:t>
            </a:r>
            <a:r>
              <a:rPr lang="ru-RU" dirty="0"/>
              <a:t>, дятел </a:t>
            </a:r>
            <a:r>
              <a:rPr lang="ru-RU" dirty="0" err="1"/>
              <a:t>стукає</a:t>
            </a:r>
            <a:r>
              <a:rPr lang="ru-RU" dirty="0"/>
              <a:t> </a:t>
            </a:r>
            <a:r>
              <a:rPr lang="ru-RU" b="1" dirty="0"/>
              <a:t>8000-12000 раз в день</a:t>
            </a:r>
            <a:r>
              <a:rPr lang="ru-RU" dirty="0"/>
              <a:t>.</a:t>
            </a:r>
            <a:endParaRPr lang="uk-UA" dirty="0"/>
          </a:p>
          <a:p>
            <a:pPr marL="45720" indent="0">
              <a:buNone/>
            </a:pP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36E724-3648-4A45-AE0E-D1365B419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208" y="1277107"/>
            <a:ext cx="4177718" cy="35549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80335D-A9D9-4723-A900-6C5E0E63DC8A}"/>
              </a:ext>
            </a:extLst>
          </p:cNvPr>
          <p:cNvSpPr txBox="1"/>
          <p:nvPr/>
        </p:nvSpPr>
        <p:spPr>
          <a:xfrm>
            <a:off x="8934274" y="5048567"/>
            <a:ext cx="2374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Дятел</a:t>
            </a:r>
          </a:p>
        </p:txBody>
      </p:sp>
    </p:spTree>
    <p:extLst>
      <p:ext uri="{BB962C8B-B14F-4D97-AF65-F5344CB8AC3E}">
        <p14:creationId xmlns:p14="http://schemas.microsoft.com/office/powerpoint/2010/main" val="14027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Вгадай пташку?!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83641" y="1406990"/>
            <a:ext cx="6516470" cy="5372100"/>
          </a:xfrm>
        </p:spPr>
        <p:txBody>
          <a:bodyPr rtlCol="0">
            <a:normAutofit/>
          </a:bodyPr>
          <a:lstStyle/>
          <a:p>
            <a:pPr fontAlgn="base"/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полохливі</a:t>
            </a:r>
            <a:r>
              <a:rPr lang="ru-RU" dirty="0"/>
              <a:t> птахи, але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приручити</a:t>
            </a:r>
            <a:r>
              <a:rPr lang="ru-RU" dirty="0"/>
              <a:t>, вони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ручними</a:t>
            </a:r>
            <a:r>
              <a:rPr lang="ru-RU" dirty="0"/>
              <a:t> і </a:t>
            </a:r>
            <a:r>
              <a:rPr lang="ru-RU" dirty="0" err="1"/>
              <a:t>беруть</a:t>
            </a:r>
            <a:r>
              <a:rPr lang="ru-RU" dirty="0"/>
              <a:t> корм з рук господаря. Приручений </a:t>
            </a:r>
            <a:r>
              <a:rPr lang="ru-RU" dirty="0" err="1"/>
              <a:t>самець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пташки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співати</a:t>
            </a:r>
            <a:r>
              <a:rPr lang="ru-RU" dirty="0"/>
              <a:t> по 8 годин на </a:t>
            </a:r>
            <a:r>
              <a:rPr lang="ru-RU" dirty="0" err="1"/>
              <a:t>добу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 </a:t>
            </a:r>
            <a:r>
              <a:rPr lang="uk-UA" dirty="0"/>
              <a:t>Харчуються вони рослинністю і комахами. Потребу у воді ці пташки задовольняють росою, яка осідає на рослинах.</a:t>
            </a:r>
          </a:p>
          <a:p>
            <a:pPr fontAlgn="base"/>
            <a:r>
              <a:rPr lang="uk-UA" dirty="0"/>
              <a:t> Зимують вони в північній Африці або в Індії, вертаються в Україну на початку березня, а відлітають у жовтні.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0335D-A9D9-4723-A900-6C5E0E63DC8A}"/>
              </a:ext>
            </a:extLst>
          </p:cNvPr>
          <p:cNvSpPr txBox="1"/>
          <p:nvPr/>
        </p:nvSpPr>
        <p:spPr>
          <a:xfrm>
            <a:off x="8095376" y="5205942"/>
            <a:ext cx="342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Жайворонок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033EC3-3D42-410E-AA19-DDEFC5C7B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111" y="1101547"/>
            <a:ext cx="4587757" cy="39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Вгадай пташку?!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83641" y="1406990"/>
            <a:ext cx="6516470" cy="5372100"/>
          </a:xfrm>
        </p:spPr>
        <p:txBody>
          <a:bodyPr rtlCol="0">
            <a:normAutofit lnSpcReduction="10000"/>
          </a:bodyPr>
          <a:lstStyle/>
          <a:p>
            <a:pPr fontAlgn="base"/>
            <a:r>
              <a:rPr lang="uk-UA" dirty="0"/>
              <a:t>Більшість видів не будують гнізд та не висиджують яєць, а підкидають їх іншим птахам.</a:t>
            </a:r>
            <a:endParaRPr lang="en-US" dirty="0"/>
          </a:p>
          <a:p>
            <a:pPr fontAlgn="base"/>
            <a:r>
              <a:rPr lang="uk-UA" dirty="0"/>
              <a:t>Щоб підкласти своє яйце до чужого гнізда, викидає одне чуже яйце з кладки і замінює його своїм. Також вона може викинути з чужого гнізда всі насиджені яйця, змусивши пташок нестися знову, а потім підкидає своє яйце в свіжу кладку. </a:t>
            </a:r>
          </a:p>
          <a:p>
            <a:pPr fontAlgn="base"/>
            <a:r>
              <a:rPr lang="uk-UA" dirty="0"/>
              <a:t>Новонароджені пташенята у віці всього лише кілька годин від роду викидають з гнізда все, що там знаходиться, а саме: пташенят або яйця господарів гнізда. Така доля чекає всіх пташенят і яєць, поки це пташеня не залишиться одне в гнізді. </a:t>
            </a:r>
          </a:p>
          <a:p>
            <a:pPr fontAlgn="base"/>
            <a:r>
              <a:rPr lang="ru-RU" dirty="0" err="1"/>
              <a:t>Кує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самець</a:t>
            </a:r>
            <a:r>
              <a:rPr lang="ru-RU" dirty="0"/>
              <a:t>. Голос самки схожий на </a:t>
            </a:r>
            <a:r>
              <a:rPr lang="ru-RU" dirty="0" err="1"/>
              <a:t>регіт</a:t>
            </a:r>
            <a:r>
              <a:rPr lang="ru-RU" dirty="0"/>
              <a:t>. </a:t>
            </a:r>
          </a:p>
          <a:p>
            <a:pPr fontAlgn="base"/>
            <a:r>
              <a:rPr lang="ru-RU" dirty="0"/>
              <a:t>На зиму </a:t>
            </a:r>
            <a:r>
              <a:rPr lang="ru-RU" dirty="0" err="1"/>
              <a:t>ця</a:t>
            </a:r>
            <a:r>
              <a:rPr lang="ru-RU" dirty="0"/>
              <a:t> пташка </a:t>
            </a:r>
            <a:r>
              <a:rPr lang="ru-RU" dirty="0" err="1"/>
              <a:t>перелітає</a:t>
            </a:r>
            <a:r>
              <a:rPr lang="ru-RU" dirty="0"/>
              <a:t> в Африку. </a:t>
            </a:r>
            <a:r>
              <a:rPr lang="ru-RU" dirty="0" err="1"/>
              <a:t>Летять</a:t>
            </a:r>
            <a:r>
              <a:rPr lang="ru-RU" dirty="0"/>
              <a:t> вони </a:t>
            </a:r>
            <a:r>
              <a:rPr lang="ru-RU" dirty="0" err="1"/>
              <a:t>частіше</a:t>
            </a:r>
            <a:r>
              <a:rPr lang="ru-RU" dirty="0"/>
              <a:t> за все не </a:t>
            </a:r>
            <a:r>
              <a:rPr lang="ru-RU" dirty="0" err="1"/>
              <a:t>зграями</a:t>
            </a:r>
            <a:r>
              <a:rPr lang="ru-RU" dirty="0"/>
              <a:t>, а </a:t>
            </a:r>
            <a:r>
              <a:rPr lang="ru-RU" dirty="0" err="1"/>
              <a:t>поодинці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0335D-A9D9-4723-A900-6C5E0E63DC8A}"/>
              </a:ext>
            </a:extLst>
          </p:cNvPr>
          <p:cNvSpPr txBox="1"/>
          <p:nvPr/>
        </p:nvSpPr>
        <p:spPr>
          <a:xfrm>
            <a:off x="8095376" y="5205942"/>
            <a:ext cx="342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Зозуля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A7CF43-E7F5-4A3D-B2AA-BBC8EC9C9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978" y="1191237"/>
            <a:ext cx="4756559" cy="392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4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Вгадай пташку?!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83641" y="1406990"/>
            <a:ext cx="6516470" cy="5372100"/>
          </a:xfrm>
        </p:spPr>
        <p:txBody>
          <a:bodyPr rtlCol="0">
            <a:normAutofit/>
          </a:bodyPr>
          <a:lstStyle/>
          <a:p>
            <a:pPr fontAlgn="base"/>
            <a:r>
              <a:rPr lang="uk-UA" dirty="0"/>
              <a:t>Здатні ловити свою здобич на льоту (навіть на льоту здатні годувати своїх пташенят). </a:t>
            </a:r>
          </a:p>
          <a:p>
            <a:pPr fontAlgn="base"/>
            <a:r>
              <a:rPr lang="uk-UA" dirty="0"/>
              <a:t>Поширені по всьому континенту (крім Антарктиди та Австралії).</a:t>
            </a:r>
          </a:p>
          <a:p>
            <a:pPr fontAlgn="base"/>
            <a:r>
              <a:rPr lang="uk-UA" dirty="0"/>
              <a:t> Зимують у Південній Азії, Південній Америці, Мікронезії та Індонезії. </a:t>
            </a:r>
          </a:p>
          <a:p>
            <a:pPr fontAlgn="base"/>
            <a:r>
              <a:rPr lang="uk-UA" dirty="0"/>
              <a:t>Годування пташенят відбувається до 400 разів на день (пташенята залишаються в гнізді близько 20 днів, поки не </a:t>
            </a:r>
            <a:r>
              <a:rPr lang="uk-UA" dirty="0" err="1"/>
              <a:t>навчаться</a:t>
            </a:r>
            <a:r>
              <a:rPr lang="uk-UA" dirty="0"/>
              <a:t> літати) . Навіть якщо вони навчилися літати, батьки ще тиждень допомагають їм, годуючи і показуючи їм зворотний шлях до гнізда.</a:t>
            </a:r>
            <a:endParaRPr lang="en-US" dirty="0"/>
          </a:p>
          <a:p>
            <a:pPr fontAlgn="base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0335D-A9D9-4723-A900-6C5E0E63DC8A}"/>
              </a:ext>
            </a:extLst>
          </p:cNvPr>
          <p:cNvSpPr txBox="1"/>
          <p:nvPr/>
        </p:nvSpPr>
        <p:spPr>
          <a:xfrm>
            <a:off x="8095376" y="5205942"/>
            <a:ext cx="342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Ластівка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2FBA10-B5FA-46F6-ABC8-B2653FC81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812" y="1406990"/>
            <a:ext cx="5033187" cy="337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3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Вгадай пташку?!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83641" y="1406990"/>
            <a:ext cx="6516470" cy="5372100"/>
          </a:xfrm>
        </p:spPr>
        <p:txBody>
          <a:bodyPr rtlCol="0">
            <a:normAutofit/>
          </a:bodyPr>
          <a:lstStyle/>
          <a:p>
            <a:pPr fontAlgn="base"/>
            <a:r>
              <a:rPr lang="uk-UA" dirty="0"/>
              <a:t>Влітку середньостатистична пташка за день з’їдає 300-400 гусениць, тобто з’їдає за день їжі стільки ж, скільки важить сама.</a:t>
            </a:r>
          </a:p>
          <a:p>
            <a:pPr fontAlgn="base"/>
            <a:r>
              <a:rPr lang="uk-UA" dirty="0"/>
              <a:t> Майже всі види не вміють самостійно видовбувати собі дупло в старих деревах, тому займають покинуті дупла інших птахів.</a:t>
            </a:r>
          </a:p>
          <a:p>
            <a:pPr fontAlgn="base"/>
            <a:r>
              <a:rPr lang="uk-UA" dirty="0"/>
              <a:t> На зиму не відлітають на південь, але перебираються з лісів в міста, бо там простіше знайти місце, де можна погрітися та легше знайти їжу. </a:t>
            </a:r>
          </a:p>
          <a:p>
            <a:pPr fontAlgn="base"/>
            <a:r>
              <a:rPr lang="uk-UA" dirty="0"/>
              <a:t>Годують своїх пташенят по 30-40 разів на годину. Батьки можуть зробити до 1000 вильотів за їжею в день.</a:t>
            </a:r>
            <a:endParaRPr lang="en-US" dirty="0"/>
          </a:p>
          <a:p>
            <a:pPr fontAlgn="base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0335D-A9D9-4723-A900-6C5E0E63DC8A}"/>
              </a:ext>
            </a:extLst>
          </p:cNvPr>
          <p:cNvSpPr txBox="1"/>
          <p:nvPr/>
        </p:nvSpPr>
        <p:spPr>
          <a:xfrm>
            <a:off x="8711590" y="4610324"/>
            <a:ext cx="342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Синиця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EDDC10-A29B-4897-9A47-664A50B60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389" y="1406990"/>
            <a:ext cx="4872909" cy="29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2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Вгадай пташку?!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83641" y="1406990"/>
            <a:ext cx="6516470" cy="5372100"/>
          </a:xfrm>
        </p:spPr>
        <p:txBody>
          <a:bodyPr rtlCol="0">
            <a:normAutofit/>
          </a:bodyPr>
          <a:lstStyle/>
          <a:p>
            <a:pPr fontAlgn="base"/>
            <a:r>
              <a:rPr lang="uk-UA" dirty="0"/>
              <a:t>Чудово розвинена здатність до наслідування різних звуків. Деякі з цих пташок можуть запам’ятати і насвистувати по кілька вельми складних мелодій. Але потрібно терпіння, щоб навчити птицю.</a:t>
            </a:r>
          </a:p>
          <a:p>
            <a:pPr fontAlgn="base"/>
            <a:r>
              <a:rPr lang="uk-UA" dirty="0"/>
              <a:t> </a:t>
            </a:r>
            <a:r>
              <a:rPr lang="ru-RU" dirty="0"/>
              <a:t>Головна </a:t>
            </a:r>
            <a:r>
              <a:rPr lang="ru-RU" dirty="0" err="1"/>
              <a:t>небезпека</a:t>
            </a:r>
            <a:r>
              <a:rPr lang="ru-RU" dirty="0"/>
              <a:t>, яка </a:t>
            </a:r>
            <a:r>
              <a:rPr lang="ru-RU" dirty="0" err="1"/>
              <a:t>чатує</a:t>
            </a:r>
            <a:r>
              <a:rPr lang="ru-RU" dirty="0"/>
              <a:t> на них за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неволі</a:t>
            </a:r>
            <a:r>
              <a:rPr lang="ru-RU" dirty="0"/>
              <a:t> –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ожиріння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птахи абсолютно не </a:t>
            </a:r>
            <a:r>
              <a:rPr lang="ru-RU" dirty="0" err="1"/>
              <a:t>знають</a:t>
            </a:r>
            <a:r>
              <a:rPr lang="ru-RU" dirty="0"/>
              <a:t> </a:t>
            </a:r>
            <a:r>
              <a:rPr lang="ru-RU" dirty="0" err="1"/>
              <a:t>міри</a:t>
            </a:r>
            <a:r>
              <a:rPr lang="ru-RU" dirty="0"/>
              <a:t> в </a:t>
            </a:r>
            <a:r>
              <a:rPr lang="ru-RU" dirty="0" err="1"/>
              <a:t>їжі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 </a:t>
            </a:r>
            <a:r>
              <a:rPr lang="uk-UA" dirty="0"/>
              <a:t>Під час періоду розмноження самці задобрюють самок подарунками їжі.</a:t>
            </a:r>
            <a:endParaRPr lang="en-US" dirty="0"/>
          </a:p>
          <a:p>
            <a:pPr fontAlgn="base"/>
            <a:r>
              <a:rPr lang="uk-UA" dirty="0"/>
              <a:t>Харчується насінням, бруньками, деякими павукоподібними і ягодами (зокрема, горобиною). Годуючись ягодами, виїдає з них насіння, залишаючи м’якоть. Пташенят вигодовує в основному рослинними кормами, додаючи до раціону комах і ягоди.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0335D-A9D9-4723-A900-6C5E0E63DC8A}"/>
              </a:ext>
            </a:extLst>
          </p:cNvPr>
          <p:cNvSpPr txBox="1"/>
          <p:nvPr/>
        </p:nvSpPr>
        <p:spPr>
          <a:xfrm>
            <a:off x="8353322" y="4964267"/>
            <a:ext cx="342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Снігур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B3F989-CB6B-4D8A-B14E-5236C999D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111" y="1539790"/>
            <a:ext cx="4669534" cy="326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theme/theme1.xml><?xml version="1.0" encoding="utf-8"?>
<a:theme xmlns:a="http://schemas.openxmlformats.org/drawingml/2006/main" name="Знову до школи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290_TF02895269" id="{22DF589D-B3BD-40FB-A2E9-631927E5D99B}" vid="{8905473D-89E2-4BBB-9589-FEA5D7939249}"/>
    </a:ext>
  </a:extLst>
</a:theme>
</file>

<file path=ppt/theme/theme2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F5AFAE-B80F-42D3-94B4-729362BC1BCB}">
  <ds:schemaRefs>
    <ds:schemaRef ds:uri="http://purl.org/dc/dcmitype/"/>
    <ds:schemaRef ds:uri="http://schemas.microsoft.com/office/2006/metadata/properties"/>
    <ds:schemaRef ds:uri="http://purl.org/dc/elements/1.1/"/>
    <ds:schemaRef ds:uri="40262f94-9f35-4ac3-9a90-690165a166b7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a4f35948-e619-41b3-aa29-22878b09cfd2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Освітня презентація в осінньому мальованому стилі (широкоформатна)</Template>
  <TotalTime>305</TotalTime>
  <Words>1185</Words>
  <Application>Microsoft Office PowerPoint</Application>
  <PresentationFormat>Широкий екран</PresentationFormat>
  <Paragraphs>85</Paragraphs>
  <Slides>14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7" baseType="lpstr">
      <vt:lpstr>Arial</vt:lpstr>
      <vt:lpstr>Cambria</vt:lpstr>
      <vt:lpstr>Знову до школи 16x9</vt:lpstr>
      <vt:lpstr>Основи визначення птахів</vt:lpstr>
      <vt:lpstr>Птахи – невід'ємна частина природи.  Птахи – діти повітря, підкорювачі повітряного океану.  Вони можуть підніматися вище хмар, перелітати через пустелі й моря.  Птахи – окраса парків і садів.  Птахи – голос наших лісів, полів, гір, степів.</vt:lpstr>
      <vt:lpstr>Вгадай пташку?!</vt:lpstr>
      <vt:lpstr>Вгадай пташку?!</vt:lpstr>
      <vt:lpstr>Вгадай пташку?!</vt:lpstr>
      <vt:lpstr>Вгадай пташку?!</vt:lpstr>
      <vt:lpstr>Вгадай пташку?!</vt:lpstr>
      <vt:lpstr>Вгадай пташку?!</vt:lpstr>
      <vt:lpstr>Вгадай пташку?!</vt:lpstr>
      <vt:lpstr>Вгадай пташку?!</vt:lpstr>
      <vt:lpstr>Вгадай пташку?!</vt:lpstr>
      <vt:lpstr>Вгадай пташку?!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Птахи -</dc:title>
  <dc:creator>User</dc:creator>
  <cp:lastModifiedBy>user</cp:lastModifiedBy>
  <cp:revision>18</cp:revision>
  <cp:lastPrinted>2021-08-26T07:56:44Z</cp:lastPrinted>
  <dcterms:created xsi:type="dcterms:W3CDTF">2019-10-22T09:10:24Z</dcterms:created>
  <dcterms:modified xsi:type="dcterms:W3CDTF">2024-10-31T13:04:52Z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