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gliostro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inzel Decorative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17.svg"/><Relationship Id="rId10" Type="http://schemas.openxmlformats.org/officeDocument/2006/relationships/image" Target="../media/image39.png"/><Relationship Id="rId4" Type="http://schemas.openxmlformats.org/officeDocument/2006/relationships/image" Target="../media/image16.png"/><Relationship Id="rId9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sv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17.svg"/><Relationship Id="rId10" Type="http://schemas.openxmlformats.org/officeDocument/2006/relationships/image" Target="../media/image45.png"/><Relationship Id="rId4" Type="http://schemas.openxmlformats.org/officeDocument/2006/relationships/image" Target="../media/image16.png"/><Relationship Id="rId9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51.svg"/><Relationship Id="rId5" Type="http://schemas.openxmlformats.org/officeDocument/2006/relationships/image" Target="../media/image17.svg"/><Relationship Id="rId10" Type="http://schemas.openxmlformats.org/officeDocument/2006/relationships/image" Target="../media/image50.png"/><Relationship Id="rId4" Type="http://schemas.openxmlformats.org/officeDocument/2006/relationships/image" Target="../media/image16.png"/><Relationship Id="rId9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2.svg"/><Relationship Id="rId7" Type="http://schemas.openxmlformats.org/officeDocument/2006/relationships/image" Target="../media/image5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17.svg"/><Relationship Id="rId10" Type="http://schemas.openxmlformats.org/officeDocument/2006/relationships/image" Target="../media/image46.svg"/><Relationship Id="rId4" Type="http://schemas.openxmlformats.org/officeDocument/2006/relationships/image" Target="../media/image16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svg"/><Relationship Id="rId7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2.svg"/><Relationship Id="rId7" Type="http://schemas.openxmlformats.org/officeDocument/2006/relationships/image" Target="../media/image19.svg"/><Relationship Id="rId12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944689">
            <a:off x="-1942" y="741361"/>
            <a:ext cx="2380000" cy="4936162"/>
          </a:xfrm>
          <a:custGeom>
            <a:avLst/>
            <a:gdLst/>
            <a:ahLst/>
            <a:cxnLst/>
            <a:rect l="l" t="t" r="r" b="b"/>
            <a:pathLst>
              <a:path w="2380000" h="4936162">
                <a:moveTo>
                  <a:pt x="0" y="0"/>
                </a:moveTo>
                <a:lnTo>
                  <a:pt x="2379999" y="0"/>
                </a:lnTo>
                <a:lnTo>
                  <a:pt x="2379999" y="4936162"/>
                </a:lnTo>
                <a:lnTo>
                  <a:pt x="0" y="49361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0488530">
            <a:off x="15838881" y="8034157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135818" flipH="1">
            <a:off x="16477957" y="5068371"/>
            <a:ext cx="2404829" cy="4987659"/>
          </a:xfrm>
          <a:custGeom>
            <a:avLst/>
            <a:gdLst/>
            <a:ahLst/>
            <a:cxnLst/>
            <a:rect l="l" t="t" r="r" b="b"/>
            <a:pathLst>
              <a:path w="2404829" h="4987659">
                <a:moveTo>
                  <a:pt x="2404829" y="0"/>
                </a:moveTo>
                <a:lnTo>
                  <a:pt x="0" y="0"/>
                </a:lnTo>
                <a:lnTo>
                  <a:pt x="0" y="4987659"/>
                </a:lnTo>
                <a:lnTo>
                  <a:pt x="2404829" y="4987659"/>
                </a:lnTo>
                <a:lnTo>
                  <a:pt x="24048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496816" y="1679991"/>
            <a:ext cx="11244887" cy="5499772"/>
          </a:xfrm>
          <a:custGeom>
            <a:avLst/>
            <a:gdLst/>
            <a:ahLst/>
            <a:cxnLst/>
            <a:rect l="l" t="t" r="r" b="b"/>
            <a:pathLst>
              <a:path w="11244887" h="5499772">
                <a:moveTo>
                  <a:pt x="0" y="0"/>
                </a:moveTo>
                <a:lnTo>
                  <a:pt x="11244887" y="0"/>
                </a:lnTo>
                <a:lnTo>
                  <a:pt x="11244887" y="5499772"/>
                </a:lnTo>
                <a:lnTo>
                  <a:pt x="0" y="54997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285550">
            <a:off x="13163977" y="1774619"/>
            <a:ext cx="2207272" cy="2086236"/>
          </a:xfrm>
          <a:custGeom>
            <a:avLst/>
            <a:gdLst/>
            <a:ahLst/>
            <a:cxnLst/>
            <a:rect l="l" t="t" r="r" b="b"/>
            <a:pathLst>
              <a:path w="2207272" h="2086236">
                <a:moveTo>
                  <a:pt x="0" y="0"/>
                </a:moveTo>
                <a:lnTo>
                  <a:pt x="2207272" y="0"/>
                </a:lnTo>
                <a:lnTo>
                  <a:pt x="2207272" y="2086236"/>
                </a:lnTo>
                <a:lnTo>
                  <a:pt x="0" y="20862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020387" y="2710521"/>
            <a:ext cx="10247227" cy="347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50"/>
              </a:lnSpc>
            </a:pPr>
            <a:r>
              <a:rPr lang="en-US" sz="11000" spc="319">
                <a:solidFill>
                  <a:srgbClr val="797A1D"/>
                </a:solidFill>
                <a:latin typeface="Cinzel Decorative Bold"/>
              </a:rPr>
              <a:t>ЗБЕРЕЖЕМО</a:t>
            </a:r>
          </a:p>
          <a:p>
            <a:pPr algn="ctr">
              <a:lnSpc>
                <a:spcPts val="13750"/>
              </a:lnSpc>
            </a:pPr>
            <a:r>
              <a:rPr lang="en-US" sz="11000" spc="319">
                <a:solidFill>
                  <a:srgbClr val="797A1D"/>
                </a:solidFill>
                <a:latin typeface="Cinzel Decorative Bold"/>
              </a:rPr>
              <a:t>ПЕРВОЦВІТИ</a:t>
            </a:r>
          </a:p>
        </p:txBody>
      </p:sp>
      <p:sp>
        <p:nvSpPr>
          <p:cNvPr id="9" name="Freeform 9"/>
          <p:cNvSpPr/>
          <p:nvPr/>
        </p:nvSpPr>
        <p:spPr>
          <a:xfrm rot="5285550" flipV="1">
            <a:off x="2839980" y="5000604"/>
            <a:ext cx="2360814" cy="2231359"/>
          </a:xfrm>
          <a:custGeom>
            <a:avLst/>
            <a:gdLst/>
            <a:ahLst/>
            <a:cxnLst/>
            <a:rect l="l" t="t" r="r" b="b"/>
            <a:pathLst>
              <a:path w="2360814" h="2231359">
                <a:moveTo>
                  <a:pt x="0" y="2231359"/>
                </a:moveTo>
                <a:lnTo>
                  <a:pt x="2360813" y="2231359"/>
                </a:lnTo>
                <a:lnTo>
                  <a:pt x="2360813" y="0"/>
                </a:lnTo>
                <a:lnTo>
                  <a:pt x="0" y="0"/>
                </a:lnTo>
                <a:lnTo>
                  <a:pt x="0" y="223135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V="1">
            <a:off x="17061389" y="-1259031"/>
            <a:ext cx="5539640" cy="5669356"/>
          </a:xfrm>
          <a:custGeom>
            <a:avLst/>
            <a:gdLst/>
            <a:ahLst/>
            <a:cxnLst/>
            <a:rect l="l" t="t" r="r" b="b"/>
            <a:pathLst>
              <a:path w="5539640" h="5669356">
                <a:moveTo>
                  <a:pt x="0" y="5669356"/>
                </a:moveTo>
                <a:lnTo>
                  <a:pt x="5539640" y="5669356"/>
                </a:lnTo>
                <a:lnTo>
                  <a:pt x="5539640" y="0"/>
                </a:lnTo>
                <a:lnTo>
                  <a:pt x="0" y="0"/>
                </a:lnTo>
                <a:lnTo>
                  <a:pt x="0" y="566935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4140456" y="5710261"/>
            <a:ext cx="5539640" cy="5669356"/>
          </a:xfrm>
          <a:custGeom>
            <a:avLst/>
            <a:gdLst/>
            <a:ahLst/>
            <a:cxnLst/>
            <a:rect l="l" t="t" r="r" b="b"/>
            <a:pathLst>
              <a:path w="5539640" h="5669356">
                <a:moveTo>
                  <a:pt x="5539641" y="0"/>
                </a:moveTo>
                <a:lnTo>
                  <a:pt x="0" y="0"/>
                </a:lnTo>
                <a:lnTo>
                  <a:pt x="0" y="5669356"/>
                </a:lnTo>
                <a:lnTo>
                  <a:pt x="5539641" y="5669356"/>
                </a:lnTo>
                <a:lnTo>
                  <a:pt x="553964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626339" y="7434542"/>
            <a:ext cx="3035323" cy="2147569"/>
          </a:xfrm>
          <a:custGeom>
            <a:avLst/>
            <a:gdLst/>
            <a:ahLst/>
            <a:cxnLst/>
            <a:rect l="l" t="t" r="r" b="b"/>
            <a:pathLst>
              <a:path w="3035323" h="2147569">
                <a:moveTo>
                  <a:pt x="0" y="0"/>
                </a:moveTo>
                <a:lnTo>
                  <a:pt x="3035322" y="0"/>
                </a:lnTo>
                <a:lnTo>
                  <a:pt x="3035322" y="2147569"/>
                </a:lnTo>
                <a:lnTo>
                  <a:pt x="0" y="214756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727996" y="9544011"/>
            <a:ext cx="8782526" cy="30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C4791C"/>
                </a:solidFill>
                <a:latin typeface="Cagliostro"/>
              </a:rPr>
              <a:t>ЧОРНОБИЛЬСЬКИЙ РАДІАЦІЙНО-ЕКОЛОГІЧНИЙ БІОСФЕРНИЙ ЗАПОВІДНИК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257133" y="485898"/>
            <a:ext cx="11605086" cy="1956063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7620" y="166012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435306" y="902635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49818" y="2550754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178491" y="427648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385265" y="5777746"/>
            <a:ext cx="2264388" cy="4321983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162894" y="3119425"/>
            <a:ext cx="7619352" cy="4672831"/>
          </a:xfrm>
          <a:custGeom>
            <a:avLst/>
            <a:gdLst/>
            <a:ahLst/>
            <a:cxnLst/>
            <a:rect l="l" t="t" r="r" b="b"/>
            <a:pathLst>
              <a:path w="7619352" h="4672831">
                <a:moveTo>
                  <a:pt x="0" y="0"/>
                </a:moveTo>
                <a:lnTo>
                  <a:pt x="7619352" y="0"/>
                </a:lnTo>
                <a:lnTo>
                  <a:pt x="7619352" y="4672831"/>
                </a:lnTo>
                <a:lnTo>
                  <a:pt x="0" y="467283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882" b="-4882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38466" y="6221427"/>
            <a:ext cx="1718667" cy="1658513"/>
          </a:xfrm>
          <a:custGeom>
            <a:avLst/>
            <a:gdLst/>
            <a:ahLst/>
            <a:cxnLst/>
            <a:rect l="l" t="t" r="r" b="b"/>
            <a:pathLst>
              <a:path w="1718667" h="1658513">
                <a:moveTo>
                  <a:pt x="0" y="0"/>
                </a:moveTo>
                <a:lnTo>
                  <a:pt x="1718667" y="0"/>
                </a:lnTo>
                <a:lnTo>
                  <a:pt x="1718667" y="1658514"/>
                </a:lnTo>
                <a:lnTo>
                  <a:pt x="0" y="165851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316566" y="1220856"/>
            <a:ext cx="9873850" cy="46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6"/>
              </a:lnSpc>
            </a:pPr>
            <a:r>
              <a:rPr lang="en-US" sz="2941" spc="85">
                <a:solidFill>
                  <a:srgbClr val="797A1D"/>
                </a:solidFill>
                <a:latin typeface="Cinzel Decorative Bold"/>
              </a:rPr>
              <a:t>ТОП - 10 первоцвітів України: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20914" y="4094684"/>
            <a:ext cx="7421837" cy="295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0"/>
              </a:lnSpc>
              <a:spcBef>
                <a:spcPct val="0"/>
              </a:spcBef>
            </a:pPr>
            <a:r>
              <a:rPr lang="en-US" sz="2122">
                <a:solidFill>
                  <a:srgbClr val="C4791C"/>
                </a:solidFill>
                <a:latin typeface="Cagliostro"/>
              </a:rPr>
              <a:t>Черемша або ведмежа цибуля - багаторічна трав'яниста рослина сімейства Амарилісові. Це невибаглива рослина, яка в дикій природі швидко розростається і займає нові території. Цвіте у травні - червні. Черемшу вирощують як культурну рослину, але частіше збирають дикорослу. Масовий збір черемші може призвести до виснаження природних ресурсів. Черемша занесена до Червоної книги України.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724545" y="3228199"/>
            <a:ext cx="1796411" cy="51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  <a:spcBef>
                <a:spcPct val="0"/>
              </a:spcBef>
            </a:pPr>
            <a:r>
              <a:rPr lang="en-US" sz="3044">
                <a:solidFill>
                  <a:srgbClr val="C4791C"/>
                </a:solidFill>
                <a:latin typeface="Cagliostro"/>
              </a:rPr>
              <a:t>Черемша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257133" y="485898"/>
            <a:ext cx="11605086" cy="1956063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7620" y="166012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435306" y="902635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49818" y="2550754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178491" y="427648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385265" y="5777746"/>
            <a:ext cx="2264388" cy="4321983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996595" y="3507336"/>
            <a:ext cx="8165947" cy="4911746"/>
          </a:xfrm>
          <a:custGeom>
            <a:avLst/>
            <a:gdLst/>
            <a:ahLst/>
            <a:cxnLst/>
            <a:rect l="l" t="t" r="r" b="b"/>
            <a:pathLst>
              <a:path w="8165947" h="4911746">
                <a:moveTo>
                  <a:pt x="0" y="0"/>
                </a:moveTo>
                <a:lnTo>
                  <a:pt x="8165947" y="0"/>
                </a:lnTo>
                <a:lnTo>
                  <a:pt x="8165947" y="4911746"/>
                </a:lnTo>
                <a:lnTo>
                  <a:pt x="0" y="491174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9339" t="-10233" b="-17845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316566" y="1220856"/>
            <a:ext cx="9873850" cy="46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6"/>
              </a:lnSpc>
            </a:pPr>
            <a:r>
              <a:rPr lang="en-US" sz="2941" spc="85">
                <a:solidFill>
                  <a:srgbClr val="797A1D"/>
                </a:solidFill>
                <a:latin typeface="Cinzel Decorative Bold"/>
              </a:rPr>
              <a:t>ТОП - 10 первоцвітів України: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20914" y="4094684"/>
            <a:ext cx="7421837" cy="3698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0"/>
              </a:lnSpc>
              <a:spcBef>
                <a:spcPct val="0"/>
              </a:spcBef>
            </a:pPr>
            <a:r>
              <a:rPr lang="en-US" sz="2122">
                <a:solidFill>
                  <a:srgbClr val="C4791C"/>
                </a:solidFill>
                <a:latin typeface="Cagliostro"/>
              </a:rPr>
              <a:t>Трав'яниста багаторічна рослина. Цвіте з початку весни до середини літа. Росте конвалія в мішаних і листяних лісах. Тіньовитривала рослина. Цвіте в травні. Розмножується насінням і вегетативно. Поширена майже по всій Україні, крім півдня степу і високогір'я Карпат. Лікарська, ефіроолійна та декоративна рослина. У науковій медицині використовують квітки, листки і надземну частину конвалії. Рослина містить глікозиди, що регулюють серцеву діяльність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42558" y="3228199"/>
            <a:ext cx="3560385" cy="51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  <a:spcBef>
                <a:spcPct val="0"/>
              </a:spcBef>
            </a:pPr>
            <a:r>
              <a:rPr lang="en-US" sz="3044">
                <a:solidFill>
                  <a:srgbClr val="C4791C"/>
                </a:solidFill>
                <a:latin typeface="Cagliostro"/>
              </a:rPr>
              <a:t>Конвалія травнева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257133" y="485898"/>
            <a:ext cx="11605086" cy="1956063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7620" y="166012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435306" y="902635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49818" y="2550754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178491" y="427648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385265" y="5777746"/>
            <a:ext cx="2264388" cy="4321983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23747" y="3119665"/>
            <a:ext cx="8247746" cy="4572662"/>
          </a:xfrm>
          <a:custGeom>
            <a:avLst/>
            <a:gdLst/>
            <a:ahLst/>
            <a:cxnLst/>
            <a:rect l="l" t="t" r="r" b="b"/>
            <a:pathLst>
              <a:path w="8247746" h="4572662">
                <a:moveTo>
                  <a:pt x="0" y="0"/>
                </a:moveTo>
                <a:lnTo>
                  <a:pt x="8247746" y="0"/>
                </a:lnTo>
                <a:lnTo>
                  <a:pt x="8247746" y="4572663"/>
                </a:lnTo>
                <a:lnTo>
                  <a:pt x="0" y="4572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8087" b="-8820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68481" y="6280224"/>
            <a:ext cx="1718667" cy="1658513"/>
          </a:xfrm>
          <a:custGeom>
            <a:avLst/>
            <a:gdLst/>
            <a:ahLst/>
            <a:cxnLst/>
            <a:rect l="l" t="t" r="r" b="b"/>
            <a:pathLst>
              <a:path w="1718667" h="1658513">
                <a:moveTo>
                  <a:pt x="0" y="0"/>
                </a:moveTo>
                <a:lnTo>
                  <a:pt x="1718666" y="0"/>
                </a:lnTo>
                <a:lnTo>
                  <a:pt x="1718666" y="1658513"/>
                </a:lnTo>
                <a:lnTo>
                  <a:pt x="0" y="165851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316566" y="1220856"/>
            <a:ext cx="9873850" cy="46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6"/>
              </a:lnSpc>
            </a:pPr>
            <a:r>
              <a:rPr lang="en-US" sz="2941" spc="85">
                <a:solidFill>
                  <a:srgbClr val="797A1D"/>
                </a:solidFill>
                <a:latin typeface="Cinzel Decorative Bold"/>
              </a:rPr>
              <a:t>ТОП - 10 первоцвітів України: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20914" y="4094684"/>
            <a:ext cx="7421837" cy="258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0"/>
              </a:lnSpc>
            </a:pPr>
            <a:r>
              <a:rPr lang="en-US" sz="2122">
                <a:solidFill>
                  <a:srgbClr val="C4791C"/>
                </a:solidFill>
                <a:latin typeface="Cagliostro"/>
              </a:rPr>
              <a:t>Проліска дволиста - трав'яниста багаторічна рослина, що належить до родини холодкових. Розпочинає цвітіння в другій половині березня. Поширення насіння відбувається переважно завдяки мурахам.</a:t>
            </a:r>
          </a:p>
          <a:p>
            <a:pPr algn="just">
              <a:lnSpc>
                <a:spcPts val="2970"/>
              </a:lnSpc>
              <a:spcBef>
                <a:spcPct val="0"/>
              </a:spcBef>
            </a:pPr>
            <a:r>
              <a:rPr lang="en-US" sz="2122">
                <a:solidFill>
                  <a:srgbClr val="C4791C"/>
                </a:solidFill>
                <a:latin typeface="Cagliostro"/>
              </a:rPr>
              <a:t>В Україні вид перебуває під охороною. Причини зниження чисельності: руйнування місць зростання, збір на букети та для пересадки.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62115" y="3228199"/>
            <a:ext cx="3521270" cy="51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  <a:spcBef>
                <a:spcPct val="0"/>
              </a:spcBef>
            </a:pPr>
            <a:r>
              <a:rPr lang="en-US" sz="3044">
                <a:solidFill>
                  <a:srgbClr val="C4791C"/>
                </a:solidFill>
                <a:latin typeface="Cagliostro"/>
              </a:rPr>
              <a:t>Проліска дволиста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823309" y="1203406"/>
            <a:ext cx="12641382" cy="1956063"/>
            <a:chOff x="0" y="0"/>
            <a:chExt cx="3329417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29417" cy="515177"/>
            </a:xfrm>
            <a:custGeom>
              <a:avLst/>
              <a:gdLst/>
              <a:ahLst/>
              <a:cxnLst/>
              <a:rect l="l" t="t" r="r" b="b"/>
              <a:pathLst>
                <a:path w="3329417" h="515177">
                  <a:moveTo>
                    <a:pt x="3126218" y="0"/>
                  </a:moveTo>
                  <a:cubicBezTo>
                    <a:pt x="3238442" y="0"/>
                    <a:pt x="3329417" y="115326"/>
                    <a:pt x="3329417" y="257588"/>
                  </a:cubicBezTo>
                  <a:cubicBezTo>
                    <a:pt x="3329417" y="399851"/>
                    <a:pt x="3238442" y="515177"/>
                    <a:pt x="3126218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329417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514113" y="990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936860" y="4352799"/>
            <a:ext cx="15992108" cy="3862593"/>
            <a:chOff x="0" y="0"/>
            <a:chExt cx="21322810" cy="5150124"/>
          </a:xfrm>
        </p:grpSpPr>
        <p:sp>
          <p:nvSpPr>
            <p:cNvPr id="10" name="Freeform 10"/>
            <p:cNvSpPr/>
            <p:nvPr/>
          </p:nvSpPr>
          <p:spPr>
            <a:xfrm>
              <a:off x="6614652" y="0"/>
              <a:ext cx="1054268" cy="1054268"/>
            </a:xfrm>
            <a:custGeom>
              <a:avLst/>
              <a:gdLst/>
              <a:ahLst/>
              <a:cxnLst/>
              <a:rect l="l" t="t" r="r" b="b"/>
              <a:pathLst>
                <a:path w="1054268" h="1054268">
                  <a:moveTo>
                    <a:pt x="0" y="0"/>
                  </a:moveTo>
                  <a:lnTo>
                    <a:pt x="1054268" y="0"/>
                  </a:lnTo>
                  <a:lnTo>
                    <a:pt x="1054268" y="1054268"/>
                  </a:lnTo>
                  <a:lnTo>
                    <a:pt x="0" y="1054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6614652" y="3035468"/>
              <a:ext cx="1054268" cy="1054268"/>
            </a:xfrm>
            <a:custGeom>
              <a:avLst/>
              <a:gdLst/>
              <a:ahLst/>
              <a:cxnLst/>
              <a:rect l="l" t="t" r="r" b="b"/>
              <a:pathLst>
                <a:path w="1054268" h="1054268">
                  <a:moveTo>
                    <a:pt x="0" y="0"/>
                  </a:moveTo>
                  <a:lnTo>
                    <a:pt x="1054268" y="0"/>
                  </a:lnTo>
                  <a:lnTo>
                    <a:pt x="1054268" y="1054269"/>
                  </a:lnTo>
                  <a:lnTo>
                    <a:pt x="0" y="10542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190413"/>
              <a:ext cx="5979652" cy="4959711"/>
            </a:xfrm>
            <a:custGeom>
              <a:avLst/>
              <a:gdLst/>
              <a:ahLst/>
              <a:cxnLst/>
              <a:rect l="l" t="t" r="r" b="b"/>
              <a:pathLst>
                <a:path w="5979652" h="4959711">
                  <a:moveTo>
                    <a:pt x="0" y="0"/>
                  </a:moveTo>
                  <a:lnTo>
                    <a:pt x="5979652" y="0"/>
                  </a:lnTo>
                  <a:lnTo>
                    <a:pt x="5979652" y="4959711"/>
                  </a:lnTo>
                  <a:lnTo>
                    <a:pt x="0" y="4959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8304028" y="-47625"/>
              <a:ext cx="13018782" cy="28638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80"/>
                </a:lnSpc>
              </a:pPr>
              <a:r>
                <a:rPr lang="en-US" sz="2200">
                  <a:solidFill>
                    <a:srgbClr val="797A1D"/>
                  </a:solidFill>
                  <a:latin typeface="Cagliostro"/>
                </a:rPr>
                <a:t>Збирання первоцвітів дуже шкідливе для природи тим, що не дає можливості рослинам утворити насіння. До того ж ушкоджуються сусідні квітки, ламаються стебла та бруньки, повністю нівечаться рослини.</a:t>
              </a:r>
            </a:p>
            <a:p>
              <a:pPr>
                <a:lnSpc>
                  <a:spcPts val="4340"/>
                </a:lnSpc>
              </a:pPr>
              <a:endParaRPr lang="en-US" sz="2200">
                <a:solidFill>
                  <a:srgbClr val="797A1D"/>
                </a:solidFill>
                <a:latin typeface="Cagliostro"/>
              </a:endParaRPr>
            </a:p>
            <a:p>
              <a:pPr>
                <a:lnSpc>
                  <a:spcPts val="280"/>
                </a:lnSpc>
              </a:pPr>
              <a:endParaRPr lang="en-US" sz="2200">
                <a:solidFill>
                  <a:srgbClr val="797A1D"/>
                </a:solidFill>
                <a:latin typeface="Cagliostro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304028" y="2987843"/>
              <a:ext cx="13018782" cy="10365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300">
                  <a:solidFill>
                    <a:srgbClr val="797A1D"/>
                  </a:solidFill>
                  <a:latin typeface="Cagliostro"/>
                </a:rPr>
                <a:t>Зірвали стеблину з трьома первоцвітами, а це означає, що загинуло – 4560 насінин.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076022" y="1347588"/>
            <a:ext cx="12135955" cy="17271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5500" spc="159">
                <a:solidFill>
                  <a:srgbClr val="797A1D"/>
                </a:solidFill>
                <a:latin typeface="Cinzel Decorative Bold"/>
              </a:rPr>
              <a:t>Чому не можна зривати первоцвіти?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341457" y="1203406"/>
            <a:ext cx="11605086" cy="1956063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514113" y="990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443" y="4779772"/>
            <a:ext cx="5298970" cy="20461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8488" y="6719691"/>
            <a:ext cx="5120074" cy="1920028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>
            <a:off x="15608086" y="261072"/>
            <a:ext cx="3302428" cy="3769395"/>
          </a:xfrm>
          <a:custGeom>
            <a:avLst/>
            <a:gdLst/>
            <a:ahLst/>
            <a:cxnLst/>
            <a:rect l="l" t="t" r="r" b="b"/>
            <a:pathLst>
              <a:path w="3302428" h="3769395">
                <a:moveTo>
                  <a:pt x="0" y="0"/>
                </a:moveTo>
                <a:lnTo>
                  <a:pt x="3302428" y="0"/>
                </a:lnTo>
                <a:lnTo>
                  <a:pt x="3302428" y="3769395"/>
                </a:lnTo>
                <a:lnTo>
                  <a:pt x="0" y="37693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-686435" y="5778680"/>
            <a:ext cx="2900327" cy="4304582"/>
          </a:xfrm>
          <a:custGeom>
            <a:avLst/>
            <a:gdLst/>
            <a:ahLst/>
            <a:cxnLst/>
            <a:rect l="l" t="t" r="r" b="b"/>
            <a:pathLst>
              <a:path w="2900327" h="4304582">
                <a:moveTo>
                  <a:pt x="2900327" y="0"/>
                </a:moveTo>
                <a:lnTo>
                  <a:pt x="0" y="0"/>
                </a:lnTo>
                <a:lnTo>
                  <a:pt x="0" y="4304583"/>
                </a:lnTo>
                <a:lnTo>
                  <a:pt x="2900327" y="4304583"/>
                </a:lnTo>
                <a:lnTo>
                  <a:pt x="290032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899202" y="1619566"/>
            <a:ext cx="10489597" cy="897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5"/>
              </a:lnSpc>
            </a:pPr>
            <a:r>
              <a:rPr lang="en-US" sz="5700" spc="165">
                <a:solidFill>
                  <a:srgbClr val="797A1D"/>
                </a:solidFill>
                <a:latin typeface="Cinzel Decorative Bold"/>
              </a:rPr>
              <a:t>Як захистити первоцвіти?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90885" y="3453500"/>
            <a:ext cx="5076085" cy="143258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730603" y="3711685"/>
            <a:ext cx="7865466" cy="110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797A1D"/>
                </a:solidFill>
                <a:latin typeface="Cagliostro"/>
              </a:rPr>
              <a:t>Будьте активними та свідомими – не зривайте і 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>
                <a:solidFill>
                  <a:srgbClr val="797A1D"/>
                </a:solidFill>
                <a:latin typeface="Cagliostro"/>
              </a:rPr>
              <a:t>не купуйте червонокнижних рослин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endParaRPr lang="en-US" sz="2100">
              <a:solidFill>
                <a:srgbClr val="797A1D"/>
              </a:solidFill>
              <a:latin typeface="Cagliostr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730603" y="5587911"/>
            <a:ext cx="821594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 err="1">
                <a:solidFill>
                  <a:srgbClr val="797A1D"/>
                </a:solidFill>
                <a:latin typeface="Cagliostro"/>
              </a:rPr>
              <a:t>Долучайтеся</a:t>
            </a:r>
            <a:r>
              <a:rPr lang="en-US" sz="2199" dirty="0">
                <a:solidFill>
                  <a:srgbClr val="797A1D"/>
                </a:solidFill>
                <a:latin typeface="Cagliostro"/>
              </a:rPr>
              <a:t> </a:t>
            </a:r>
            <a:r>
              <a:rPr lang="en-US" sz="2199" dirty="0" err="1">
                <a:solidFill>
                  <a:srgbClr val="797A1D"/>
                </a:solidFill>
                <a:latin typeface="Cagliostro"/>
              </a:rPr>
              <a:t>до</a:t>
            </a:r>
            <a:r>
              <a:rPr lang="en-US" sz="2199" dirty="0">
                <a:solidFill>
                  <a:srgbClr val="797A1D"/>
                </a:solidFill>
                <a:latin typeface="Cagliostro"/>
              </a:rPr>
              <a:t> </a:t>
            </a:r>
            <a:r>
              <a:rPr lang="en-US" sz="2199" dirty="0" err="1">
                <a:solidFill>
                  <a:srgbClr val="797A1D"/>
                </a:solidFill>
                <a:latin typeface="Cagliostro"/>
              </a:rPr>
              <a:t>проведення</a:t>
            </a:r>
            <a:r>
              <a:rPr lang="en-US" sz="2199" dirty="0">
                <a:solidFill>
                  <a:srgbClr val="797A1D"/>
                </a:solidFill>
                <a:latin typeface="Cagliostro"/>
              </a:rPr>
              <a:t> </a:t>
            </a:r>
            <a:r>
              <a:rPr lang="en-US" sz="2199" dirty="0" err="1">
                <a:solidFill>
                  <a:srgbClr val="797A1D"/>
                </a:solidFill>
                <a:latin typeface="Cagliostro"/>
              </a:rPr>
              <a:t>екоосвітніх</a:t>
            </a:r>
            <a:r>
              <a:rPr lang="en-US" sz="2199" dirty="0">
                <a:solidFill>
                  <a:srgbClr val="797A1D"/>
                </a:solidFill>
                <a:latin typeface="Cagliostro"/>
              </a:rPr>
              <a:t> </a:t>
            </a:r>
            <a:r>
              <a:rPr lang="en-US" sz="2199" dirty="0" err="1">
                <a:solidFill>
                  <a:srgbClr val="797A1D"/>
                </a:solidFill>
                <a:latin typeface="Cagliostro"/>
              </a:rPr>
              <a:t>заходів</a:t>
            </a:r>
            <a:r>
              <a:rPr lang="uk-UA" sz="2199" dirty="0">
                <a:solidFill>
                  <a:srgbClr val="797A1D"/>
                </a:solidFill>
                <a:latin typeface="Cagliostro"/>
              </a:rPr>
              <a:t> </a:t>
            </a:r>
            <a:r>
              <a:rPr lang="en-US" sz="2199" dirty="0" err="1">
                <a:solidFill>
                  <a:srgbClr val="797A1D"/>
                </a:solidFill>
                <a:latin typeface="Cagliostro"/>
              </a:rPr>
              <a:t>та</a:t>
            </a:r>
            <a:r>
              <a:rPr lang="en-US" sz="2199" dirty="0">
                <a:solidFill>
                  <a:srgbClr val="797A1D"/>
                </a:solidFill>
                <a:latin typeface="Cagliostro"/>
              </a:rPr>
              <a:t> </a:t>
            </a:r>
            <a:r>
              <a:rPr lang="en-US" sz="2199" dirty="0" err="1">
                <a:solidFill>
                  <a:srgbClr val="797A1D"/>
                </a:solidFill>
                <a:latin typeface="Cagliostro"/>
              </a:rPr>
              <a:t>акцій</a:t>
            </a:r>
            <a:endParaRPr lang="en-US" sz="2199" dirty="0">
              <a:solidFill>
                <a:srgbClr val="797A1D"/>
              </a:solidFill>
              <a:latin typeface="Cagliostr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730603" y="7253067"/>
            <a:ext cx="8983460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797A1D"/>
                </a:solidFill>
                <a:latin typeface="Cagliostro"/>
              </a:rPr>
              <a:t>Якщо бачите порушення - звертайтеся до відповідних органів </a:t>
            </a:r>
          </a:p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797A1D"/>
                </a:solidFill>
                <a:latin typeface="Cagliostro"/>
              </a:rPr>
              <a:t>(поліція, екологічна інспекція)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370415" y="1203406"/>
            <a:ext cx="9547170" cy="1956063"/>
            <a:chOff x="0" y="0"/>
            <a:chExt cx="2514481" cy="5151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14481" cy="515177"/>
            </a:xfrm>
            <a:custGeom>
              <a:avLst/>
              <a:gdLst/>
              <a:ahLst/>
              <a:cxnLst/>
              <a:rect l="l" t="t" r="r" b="b"/>
              <a:pathLst>
                <a:path w="2514481" h="515177">
                  <a:moveTo>
                    <a:pt x="2311281" y="0"/>
                  </a:moveTo>
                  <a:cubicBezTo>
                    <a:pt x="2423505" y="0"/>
                    <a:pt x="2514481" y="115326"/>
                    <a:pt x="2514481" y="257588"/>
                  </a:cubicBezTo>
                  <a:cubicBezTo>
                    <a:pt x="2514481" y="399851"/>
                    <a:pt x="2423505" y="515177"/>
                    <a:pt x="2311281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14481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383756" y="1000125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45324" y="29021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4615531" y="3778952"/>
            <a:ext cx="9302054" cy="4710807"/>
            <a:chOff x="0" y="0"/>
            <a:chExt cx="1276526" cy="64646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76526" cy="646467"/>
            </a:xfrm>
            <a:custGeom>
              <a:avLst/>
              <a:gdLst/>
              <a:ahLst/>
              <a:cxnLst/>
              <a:rect l="l" t="t" r="r" b="b"/>
              <a:pathLst>
                <a:path w="1276526" h="646467">
                  <a:moveTo>
                    <a:pt x="38285" y="0"/>
                  </a:moveTo>
                  <a:lnTo>
                    <a:pt x="1238242" y="0"/>
                  </a:lnTo>
                  <a:cubicBezTo>
                    <a:pt x="1259386" y="0"/>
                    <a:pt x="1276526" y="17141"/>
                    <a:pt x="1276526" y="38285"/>
                  </a:cubicBezTo>
                  <a:lnTo>
                    <a:pt x="1276526" y="608182"/>
                  </a:lnTo>
                  <a:cubicBezTo>
                    <a:pt x="1276526" y="629326"/>
                    <a:pt x="1259386" y="646467"/>
                    <a:pt x="1238242" y="646467"/>
                  </a:cubicBezTo>
                  <a:lnTo>
                    <a:pt x="38285" y="646467"/>
                  </a:lnTo>
                  <a:cubicBezTo>
                    <a:pt x="17141" y="646467"/>
                    <a:pt x="0" y="629326"/>
                    <a:pt x="0" y="608182"/>
                  </a:cubicBezTo>
                  <a:lnTo>
                    <a:pt x="0" y="38285"/>
                  </a:lnTo>
                  <a:cubicBezTo>
                    <a:pt x="0" y="17141"/>
                    <a:pt x="17141" y="0"/>
                    <a:pt x="38285" y="0"/>
                  </a:cubicBezTo>
                  <a:close/>
                </a:path>
              </a:pathLst>
            </a:custGeom>
            <a:solidFill>
              <a:srgbClr val="DEDD91"/>
            </a:solidFill>
            <a:ln cap="rnd">
              <a:noFill/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276526" cy="684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617807" y="602319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25348" y="802586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5"/>
                </a:lnTo>
                <a:lnTo>
                  <a:pt x="0" y="4638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1746958" y="7363394"/>
            <a:ext cx="5229944" cy="2923606"/>
          </a:xfrm>
          <a:custGeom>
            <a:avLst/>
            <a:gdLst/>
            <a:ahLst/>
            <a:cxnLst/>
            <a:rect l="l" t="t" r="r" b="b"/>
            <a:pathLst>
              <a:path w="5229944" h="2923606">
                <a:moveTo>
                  <a:pt x="0" y="0"/>
                </a:moveTo>
                <a:lnTo>
                  <a:pt x="5229944" y="0"/>
                </a:lnTo>
                <a:lnTo>
                  <a:pt x="5229944" y="2923606"/>
                </a:lnTo>
                <a:lnTo>
                  <a:pt x="0" y="292360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689152" y="694509"/>
            <a:ext cx="3598848" cy="2215761"/>
          </a:xfrm>
          <a:custGeom>
            <a:avLst/>
            <a:gdLst/>
            <a:ahLst/>
            <a:cxnLst/>
            <a:rect l="l" t="t" r="r" b="b"/>
            <a:pathLst>
              <a:path w="3598848" h="2215761">
                <a:moveTo>
                  <a:pt x="0" y="0"/>
                </a:moveTo>
                <a:lnTo>
                  <a:pt x="3598848" y="0"/>
                </a:lnTo>
                <a:lnTo>
                  <a:pt x="3598848" y="2215761"/>
                </a:lnTo>
                <a:lnTo>
                  <a:pt x="0" y="22157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3899202" y="1619566"/>
            <a:ext cx="10489597" cy="1153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50"/>
              </a:lnSpc>
            </a:pPr>
            <a:r>
              <a:rPr lang="en-US" sz="7400" spc="214">
                <a:solidFill>
                  <a:srgbClr val="797A1D"/>
                </a:solidFill>
                <a:latin typeface="Cinzel Decorative Bold"/>
              </a:rPr>
              <a:t>ПОПЕРЕДЖАЄМО!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740962" y="4425800"/>
            <a:ext cx="9051191" cy="35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40"/>
              </a:lnSpc>
            </a:pPr>
            <a:r>
              <a:rPr lang="en-US" sz="3171">
                <a:solidFill>
                  <a:srgbClr val="797A1D"/>
                </a:solidFill>
                <a:latin typeface="Cagliostro"/>
              </a:rPr>
              <a:t>Штраф за порушення порядку придбання, збуту або ж розповсюдження об’єктів рослинного світу - від 510 до 3655 гривень!</a:t>
            </a:r>
          </a:p>
          <a:p>
            <a:pPr algn="just">
              <a:lnSpc>
                <a:spcPts val="4440"/>
              </a:lnSpc>
            </a:pPr>
            <a:endParaRPr lang="en-US" sz="3171">
              <a:solidFill>
                <a:srgbClr val="797A1D"/>
              </a:solidFill>
              <a:latin typeface="Cagliostro"/>
            </a:endParaRPr>
          </a:p>
          <a:p>
            <a:pPr algn="just">
              <a:lnSpc>
                <a:spcPts val="2900"/>
              </a:lnSpc>
            </a:pPr>
            <a:r>
              <a:rPr lang="en-US" sz="2071">
                <a:solidFill>
                  <a:srgbClr val="797A1D"/>
                </a:solidFill>
                <a:latin typeface="Cagliostro"/>
              </a:rPr>
              <a:t>* відповідно до статті 88-1 Кодексу України про адміністративні правопорушення </a:t>
            </a:r>
          </a:p>
          <a:p>
            <a:pPr algn="just">
              <a:lnSpc>
                <a:spcPts val="4440"/>
              </a:lnSpc>
            </a:pPr>
            <a:endParaRPr lang="en-US" sz="2071">
              <a:solidFill>
                <a:srgbClr val="797A1D"/>
              </a:solidFill>
              <a:latin typeface="Cagliost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370415" y="1028700"/>
            <a:ext cx="9547170" cy="1956063"/>
            <a:chOff x="0" y="0"/>
            <a:chExt cx="2514481" cy="5151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14481" cy="515177"/>
            </a:xfrm>
            <a:custGeom>
              <a:avLst/>
              <a:gdLst/>
              <a:ahLst/>
              <a:cxnLst/>
              <a:rect l="l" t="t" r="r" b="b"/>
              <a:pathLst>
                <a:path w="2514481" h="515177">
                  <a:moveTo>
                    <a:pt x="2311281" y="0"/>
                  </a:moveTo>
                  <a:cubicBezTo>
                    <a:pt x="2423505" y="0"/>
                    <a:pt x="2514481" y="115326"/>
                    <a:pt x="2514481" y="257588"/>
                  </a:cubicBezTo>
                  <a:cubicBezTo>
                    <a:pt x="2514481" y="399851"/>
                    <a:pt x="2423505" y="515177"/>
                    <a:pt x="2311281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514481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383756" y="1000125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545324" y="29021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211621">
            <a:off x="-4508401" y="8200764"/>
            <a:ext cx="6314776" cy="3381245"/>
          </a:xfrm>
          <a:custGeom>
            <a:avLst/>
            <a:gdLst/>
            <a:ahLst/>
            <a:cxnLst/>
            <a:rect l="l" t="t" r="r" b="b"/>
            <a:pathLst>
              <a:path w="6314776" h="3381245">
                <a:moveTo>
                  <a:pt x="0" y="0"/>
                </a:moveTo>
                <a:lnTo>
                  <a:pt x="6314776" y="0"/>
                </a:lnTo>
                <a:lnTo>
                  <a:pt x="6314776" y="3381245"/>
                </a:lnTo>
                <a:lnTo>
                  <a:pt x="0" y="33812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761675" y="3110612"/>
            <a:ext cx="13592124" cy="3621643"/>
          </a:xfrm>
          <a:custGeom>
            <a:avLst/>
            <a:gdLst/>
            <a:ahLst/>
            <a:cxnLst/>
            <a:rect l="l" t="t" r="r" b="b"/>
            <a:pathLst>
              <a:path w="13592124" h="3621643">
                <a:moveTo>
                  <a:pt x="0" y="0"/>
                </a:moveTo>
                <a:lnTo>
                  <a:pt x="13592124" y="0"/>
                </a:lnTo>
                <a:lnTo>
                  <a:pt x="13592124" y="3621643"/>
                </a:lnTo>
                <a:lnTo>
                  <a:pt x="0" y="362164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4359" b="-7674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392842" y="124037"/>
            <a:ext cx="2772456" cy="4114800"/>
          </a:xfrm>
          <a:custGeom>
            <a:avLst/>
            <a:gdLst/>
            <a:ahLst/>
            <a:cxnLst/>
            <a:rect l="l" t="t" r="r" b="b"/>
            <a:pathLst>
              <a:path w="2772456" h="4114800">
                <a:moveTo>
                  <a:pt x="0" y="0"/>
                </a:moveTo>
                <a:lnTo>
                  <a:pt x="2772456" y="0"/>
                </a:lnTo>
                <a:lnTo>
                  <a:pt x="277245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899202" y="1610041"/>
            <a:ext cx="10489597" cy="125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8000" spc="232">
                <a:solidFill>
                  <a:srgbClr val="797A1D"/>
                </a:solidFill>
                <a:latin typeface="Cinzel Decorative Bold"/>
              </a:rPr>
              <a:t>ЗАСТЕРІГАЄМО!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29560" y="7148096"/>
            <a:ext cx="13256355" cy="328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C4791C"/>
                </a:solidFill>
                <a:latin typeface="Cagliostro"/>
              </a:rPr>
              <a:t>В тих регіонах, що були під окупацією, не варто йти до лісу не лише задля збереження первоцвітів, а ще й тому, що там можна натрапити на міни чи інші вибухові предмети. </a:t>
            </a:r>
          </a:p>
          <a:p>
            <a:pPr algn="just">
              <a:lnSpc>
                <a:spcPts val="4619"/>
              </a:lnSpc>
            </a:pPr>
            <a:endParaRPr lang="en-US" sz="3000">
              <a:solidFill>
                <a:srgbClr val="C4791C"/>
              </a:solidFill>
              <a:latin typeface="Cagliostro"/>
            </a:endParaRPr>
          </a:p>
          <a:p>
            <a:pPr algn="ctr">
              <a:lnSpc>
                <a:spcPts val="4619"/>
              </a:lnSpc>
            </a:pPr>
            <a:r>
              <a:rPr lang="en-US" sz="3299">
                <a:solidFill>
                  <a:srgbClr val="C4791C"/>
                </a:solidFill>
                <a:latin typeface="Cagliostro"/>
              </a:rPr>
              <a:t>Будьте свідомими, бережіть себе і природу!</a:t>
            </a:r>
          </a:p>
          <a:p>
            <a:pPr>
              <a:lnSpc>
                <a:spcPts val="4200"/>
              </a:lnSpc>
            </a:pPr>
            <a:endParaRPr lang="en-US" sz="3299">
              <a:solidFill>
                <a:srgbClr val="C4791C"/>
              </a:solidFill>
              <a:latin typeface="Cagliost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333858" y="-1996974"/>
            <a:ext cx="13620284" cy="13620284"/>
          </a:xfrm>
          <a:custGeom>
            <a:avLst/>
            <a:gdLst/>
            <a:ahLst/>
            <a:cxnLst/>
            <a:rect l="l" t="t" r="r" b="b"/>
            <a:pathLst>
              <a:path w="13620284" h="13620284">
                <a:moveTo>
                  <a:pt x="0" y="0"/>
                </a:moveTo>
                <a:lnTo>
                  <a:pt x="13620284" y="0"/>
                </a:lnTo>
                <a:lnTo>
                  <a:pt x="13620284" y="13620284"/>
                </a:lnTo>
                <a:lnTo>
                  <a:pt x="0" y="136202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17442">
            <a:off x="-120582" y="2075771"/>
            <a:ext cx="2380000" cy="4936162"/>
          </a:xfrm>
          <a:custGeom>
            <a:avLst/>
            <a:gdLst/>
            <a:ahLst/>
            <a:cxnLst/>
            <a:rect l="l" t="t" r="r" b="b"/>
            <a:pathLst>
              <a:path w="2380000" h="4936162">
                <a:moveTo>
                  <a:pt x="0" y="0"/>
                </a:moveTo>
                <a:lnTo>
                  <a:pt x="2379999" y="0"/>
                </a:lnTo>
                <a:lnTo>
                  <a:pt x="2379999" y="4936162"/>
                </a:lnTo>
                <a:lnTo>
                  <a:pt x="0" y="49361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135818" flipH="1">
            <a:off x="16477957" y="3659792"/>
            <a:ext cx="2404829" cy="4987659"/>
          </a:xfrm>
          <a:custGeom>
            <a:avLst/>
            <a:gdLst/>
            <a:ahLst/>
            <a:cxnLst/>
            <a:rect l="l" t="t" r="r" b="b"/>
            <a:pathLst>
              <a:path w="2404829" h="4987659">
                <a:moveTo>
                  <a:pt x="2404829" y="0"/>
                </a:moveTo>
                <a:lnTo>
                  <a:pt x="0" y="0"/>
                </a:lnTo>
                <a:lnTo>
                  <a:pt x="0" y="4987659"/>
                </a:lnTo>
                <a:lnTo>
                  <a:pt x="2404829" y="4987659"/>
                </a:lnTo>
                <a:lnTo>
                  <a:pt x="24048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020387" y="3356964"/>
            <a:ext cx="10247227" cy="3090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250"/>
              </a:lnSpc>
            </a:pPr>
            <a:r>
              <a:rPr lang="en-US" sz="9800" spc="284">
                <a:solidFill>
                  <a:srgbClr val="797A1D"/>
                </a:solidFill>
                <a:latin typeface="Cinzel Decorative Bold"/>
              </a:rPr>
              <a:t>ДЯКУЄМО ЗА УВАГУ!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-4207261" y="7452663"/>
            <a:ext cx="8414522" cy="28575"/>
          </a:xfrm>
          <a:prstGeom prst="line">
            <a:avLst/>
          </a:prstGeom>
          <a:ln w="28575" cap="rnd">
            <a:solidFill>
              <a:srgbClr val="797A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V="1">
            <a:off x="13606431" y="2369676"/>
            <a:ext cx="8414522" cy="28575"/>
          </a:xfrm>
          <a:prstGeom prst="line">
            <a:avLst/>
          </a:prstGeom>
          <a:ln w="28575" cap="rnd">
            <a:solidFill>
              <a:srgbClr val="797A1D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 rot="5285550" flipV="1">
            <a:off x="1171627" y="8237207"/>
            <a:ext cx="1488728" cy="1407094"/>
          </a:xfrm>
          <a:custGeom>
            <a:avLst/>
            <a:gdLst/>
            <a:ahLst/>
            <a:cxnLst/>
            <a:rect l="l" t="t" r="r" b="b"/>
            <a:pathLst>
              <a:path w="1488728" h="1407094">
                <a:moveTo>
                  <a:pt x="0" y="1407095"/>
                </a:moveTo>
                <a:lnTo>
                  <a:pt x="1488729" y="1407095"/>
                </a:lnTo>
                <a:lnTo>
                  <a:pt x="1488729" y="0"/>
                </a:lnTo>
                <a:lnTo>
                  <a:pt x="0" y="0"/>
                </a:lnTo>
                <a:lnTo>
                  <a:pt x="0" y="140709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400000">
            <a:off x="15317265" y="729432"/>
            <a:ext cx="1273754" cy="1203908"/>
          </a:xfrm>
          <a:custGeom>
            <a:avLst/>
            <a:gdLst/>
            <a:ahLst/>
            <a:cxnLst/>
            <a:rect l="l" t="t" r="r" b="b"/>
            <a:pathLst>
              <a:path w="1273754" h="1203908">
                <a:moveTo>
                  <a:pt x="0" y="0"/>
                </a:moveTo>
                <a:lnTo>
                  <a:pt x="1273754" y="0"/>
                </a:lnTo>
                <a:lnTo>
                  <a:pt x="1273754" y="1203908"/>
                </a:lnTo>
                <a:lnTo>
                  <a:pt x="0" y="12039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341457" y="3326826"/>
            <a:ext cx="11605086" cy="639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C4791C"/>
                </a:solidFill>
                <a:latin typeface="Cagliostro"/>
              </a:rPr>
              <a:t>Щороку першими проявами весни є поява першоцвітів. Вони кольоровими промінчиками виглядають на лісових галявинах та гірських пагорбах, вкриваючи їх мальовничими килимами. 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C4791C"/>
              </a:solidFill>
              <a:latin typeface="Cagliostro"/>
            </a:endParaR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C4791C"/>
                </a:solidFill>
                <a:latin typeface="Cagliostro"/>
              </a:rPr>
              <a:t>Під назвою першоцвіти (первоцвіти, ефемероїди) біологи об’єднують ранньовесняні квіти, що розпускаються ще до появи листків на деревах. 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C4791C"/>
              </a:solidFill>
              <a:latin typeface="Cagliostro"/>
            </a:endParaRP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C4791C"/>
                </a:solidFill>
                <a:latin typeface="Cagliostro"/>
              </a:rPr>
              <a:t>Природа їх розмальовує у яскраве забарвлення, яке неможливо не помітити на тлі темного лісового покриву чи залишках снігу на пагорбах гір. </a:t>
            </a:r>
          </a:p>
        </p:txBody>
      </p:sp>
      <p:sp>
        <p:nvSpPr>
          <p:cNvPr id="5" name="Freeform 5"/>
          <p:cNvSpPr/>
          <p:nvPr/>
        </p:nvSpPr>
        <p:spPr>
          <a:xfrm>
            <a:off x="159783" y="7446162"/>
            <a:ext cx="2675553" cy="2840838"/>
          </a:xfrm>
          <a:custGeom>
            <a:avLst/>
            <a:gdLst/>
            <a:ahLst/>
            <a:cxnLst/>
            <a:rect l="l" t="t" r="r" b="b"/>
            <a:pathLst>
              <a:path w="2675553" h="2840838">
                <a:moveTo>
                  <a:pt x="0" y="0"/>
                </a:moveTo>
                <a:lnTo>
                  <a:pt x="2675553" y="0"/>
                </a:lnTo>
                <a:lnTo>
                  <a:pt x="2675553" y="2840838"/>
                </a:lnTo>
                <a:lnTo>
                  <a:pt x="0" y="28408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5737731" y="342449"/>
            <a:ext cx="2675553" cy="2550160"/>
          </a:xfrm>
          <a:custGeom>
            <a:avLst/>
            <a:gdLst/>
            <a:ahLst/>
            <a:cxnLst/>
            <a:rect l="l" t="t" r="r" b="b"/>
            <a:pathLst>
              <a:path w="2675553" h="2550160">
                <a:moveTo>
                  <a:pt x="2675553" y="0"/>
                </a:moveTo>
                <a:lnTo>
                  <a:pt x="0" y="0"/>
                </a:lnTo>
                <a:lnTo>
                  <a:pt x="0" y="2550159"/>
                </a:lnTo>
                <a:lnTo>
                  <a:pt x="2675553" y="2550159"/>
                </a:lnTo>
                <a:lnTo>
                  <a:pt x="267555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1398"/>
            </a:stretch>
          </a:blipFill>
        </p:spPr>
      </p:sp>
      <p:sp>
        <p:nvSpPr>
          <p:cNvPr id="7" name="Freeform 7"/>
          <p:cNvSpPr/>
          <p:nvPr/>
        </p:nvSpPr>
        <p:spPr>
          <a:xfrm rot="403289">
            <a:off x="-651107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0" y="0"/>
                </a:moveTo>
                <a:lnTo>
                  <a:pt x="1678930" y="0"/>
                </a:lnTo>
                <a:lnTo>
                  <a:pt x="1678930" y="3329774"/>
                </a:lnTo>
                <a:lnTo>
                  <a:pt x="0" y="33297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94180" flipH="1">
            <a:off x="17224758" y="3478613"/>
            <a:ext cx="1678929" cy="3329775"/>
          </a:xfrm>
          <a:custGeom>
            <a:avLst/>
            <a:gdLst/>
            <a:ahLst/>
            <a:cxnLst/>
            <a:rect l="l" t="t" r="r" b="b"/>
            <a:pathLst>
              <a:path w="1678929" h="3329775">
                <a:moveTo>
                  <a:pt x="1678929" y="0"/>
                </a:moveTo>
                <a:lnTo>
                  <a:pt x="0" y="0"/>
                </a:lnTo>
                <a:lnTo>
                  <a:pt x="0" y="3329774"/>
                </a:lnTo>
                <a:lnTo>
                  <a:pt x="1678929" y="3329774"/>
                </a:lnTo>
                <a:lnTo>
                  <a:pt x="16789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218903" y="1028700"/>
            <a:ext cx="11605086" cy="1956063"/>
            <a:chOff x="0" y="0"/>
            <a:chExt cx="3056484" cy="5151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4514113" y="99050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899202" y="1619566"/>
            <a:ext cx="10489597" cy="970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50"/>
              </a:lnSpc>
            </a:pPr>
            <a:r>
              <a:rPr lang="en-US" sz="6200" spc="179">
                <a:solidFill>
                  <a:srgbClr val="797A1D"/>
                </a:solidFill>
                <a:latin typeface="Cinzel Decorative Bold"/>
              </a:rPr>
              <a:t>ЩО ТАКЕ ПЕРВОЦВІТИ?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355669" y="2901030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257133" y="485898"/>
            <a:ext cx="11605086" cy="1956063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7620" y="166012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435306" y="902635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49818" y="2550754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178491" y="427648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385265" y="5777746"/>
            <a:ext cx="2264388" cy="4321983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669250" y="3366200"/>
            <a:ext cx="7284532" cy="5308603"/>
          </a:xfrm>
          <a:custGeom>
            <a:avLst/>
            <a:gdLst/>
            <a:ahLst/>
            <a:cxnLst/>
            <a:rect l="l" t="t" r="r" b="b"/>
            <a:pathLst>
              <a:path w="7284532" h="5308603">
                <a:moveTo>
                  <a:pt x="0" y="0"/>
                </a:moveTo>
                <a:lnTo>
                  <a:pt x="7284532" y="0"/>
                </a:lnTo>
                <a:lnTo>
                  <a:pt x="7284532" y="5308602"/>
                </a:lnTo>
                <a:lnTo>
                  <a:pt x="0" y="53086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180535" y="6966594"/>
            <a:ext cx="1718667" cy="1658513"/>
          </a:xfrm>
          <a:custGeom>
            <a:avLst/>
            <a:gdLst/>
            <a:ahLst/>
            <a:cxnLst/>
            <a:rect l="l" t="t" r="r" b="b"/>
            <a:pathLst>
              <a:path w="1718667" h="1658513">
                <a:moveTo>
                  <a:pt x="0" y="0"/>
                </a:moveTo>
                <a:lnTo>
                  <a:pt x="1718667" y="0"/>
                </a:lnTo>
                <a:lnTo>
                  <a:pt x="1718667" y="1658513"/>
                </a:lnTo>
                <a:lnTo>
                  <a:pt x="0" y="165851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316566" y="1220856"/>
            <a:ext cx="9873850" cy="46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6"/>
              </a:lnSpc>
            </a:pPr>
            <a:r>
              <a:rPr lang="en-US" sz="2941" spc="85">
                <a:solidFill>
                  <a:srgbClr val="797A1D"/>
                </a:solidFill>
                <a:latin typeface="Cinzel Decorative Bold"/>
              </a:rPr>
              <a:t>ТОП - 10 первоцвітів України: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20914" y="4096901"/>
            <a:ext cx="7421837" cy="3446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0"/>
              </a:lnSpc>
              <a:spcBef>
                <a:spcPct val="0"/>
              </a:spcBef>
            </a:pPr>
            <a:r>
              <a:rPr lang="en-US" sz="2122" dirty="0">
                <a:solidFill>
                  <a:srgbClr val="C4791C"/>
                </a:solidFill>
                <a:latin typeface="Cagliostro"/>
              </a:rPr>
              <a:t>У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народі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підсніжник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називають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молочною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квіткою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або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сніговим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дзвіночком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Ця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квітка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є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багаторічною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цибулинною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рослиною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,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яка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росте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у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листяних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лісах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та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чагарниках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у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Карпатах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та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західних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лісових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та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лісостепових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районах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Є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дуже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цінною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декоративною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рослиною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з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отруйною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цибулиною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Сьогодні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в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багатьох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місцях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,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де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ця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квітка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росла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у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великій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кількості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,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вона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зникає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або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вже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зникла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внаслідок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діяльності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людини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Тому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підсніжник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потребує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охорони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та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занесений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до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Червоної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книги</a:t>
            </a:r>
            <a:r>
              <a:rPr lang="uk-UA" sz="2122" dirty="0">
                <a:solidFill>
                  <a:srgbClr val="C4791C"/>
                </a:solidFill>
                <a:latin typeface="Cagliostro"/>
              </a:rPr>
              <a:t> України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333353" y="3228199"/>
            <a:ext cx="4578796" cy="51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  <a:spcBef>
                <a:spcPct val="0"/>
              </a:spcBef>
            </a:pPr>
            <a:r>
              <a:rPr lang="en-US" sz="3044">
                <a:solidFill>
                  <a:srgbClr val="C4791C"/>
                </a:solidFill>
                <a:latin typeface="Cagliostro"/>
              </a:rPr>
              <a:t>Підсніжник білосніжний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257133" y="485898"/>
            <a:ext cx="11605086" cy="1956063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7620" y="166012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435306" y="902635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49818" y="2550754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178491" y="427648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385265" y="5777746"/>
            <a:ext cx="2264388" cy="4321983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266091" y="3215416"/>
            <a:ext cx="7626954" cy="5124659"/>
          </a:xfrm>
          <a:custGeom>
            <a:avLst/>
            <a:gdLst/>
            <a:ahLst/>
            <a:cxnLst/>
            <a:rect l="l" t="t" r="r" b="b"/>
            <a:pathLst>
              <a:path w="7626954" h="5124659">
                <a:moveTo>
                  <a:pt x="0" y="0"/>
                </a:moveTo>
                <a:lnTo>
                  <a:pt x="7626954" y="0"/>
                </a:lnTo>
                <a:lnTo>
                  <a:pt x="7626954" y="5124659"/>
                </a:lnTo>
                <a:lnTo>
                  <a:pt x="0" y="51246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9732" b="-39022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316566" y="1220856"/>
            <a:ext cx="9873850" cy="46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6"/>
              </a:lnSpc>
            </a:pPr>
            <a:r>
              <a:rPr lang="en-US" sz="2941" spc="85">
                <a:solidFill>
                  <a:srgbClr val="797A1D"/>
                </a:solidFill>
                <a:latin typeface="Cinzel Decorative Bold"/>
              </a:rPr>
              <a:t>ТОП - 10 первоцвітів України: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20914" y="4094684"/>
            <a:ext cx="7421837" cy="3446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0"/>
              </a:lnSpc>
              <a:spcBef>
                <a:spcPct val="0"/>
              </a:spcBef>
            </a:pP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Медунка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лікарська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,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трав'яниста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рослина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родини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шорстколистих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із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дрібними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запашними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квітками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рожевого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,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фіолетового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або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синього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кольору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Росте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у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заростях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,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серед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чагарників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, у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листяних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лісах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,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на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крайньому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заході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України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Цвіте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в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квітні-травні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В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Англії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розводять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на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фермах</a:t>
            </a:r>
            <a:r>
              <a:rPr lang="uk-UA" sz="2122" dirty="0">
                <a:solidFill>
                  <a:srgbClr val="C4791C"/>
                </a:solidFill>
                <a:latin typeface="Cagliostro"/>
              </a:rPr>
              <a:t>,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як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салатну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рослину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Вживають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у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вигляді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чаю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Використовують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як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лікарську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рослину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при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лікуванні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бронхіту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,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при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запаленні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верхніх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дихальних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шляхів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,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як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відхаркувальний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засіб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35642" y="3228199"/>
            <a:ext cx="3574218" cy="51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  <a:spcBef>
                <a:spcPct val="0"/>
              </a:spcBef>
            </a:pPr>
            <a:r>
              <a:rPr lang="en-US" sz="3044">
                <a:solidFill>
                  <a:srgbClr val="C4791C"/>
                </a:solidFill>
                <a:latin typeface="Cagliostro"/>
              </a:rPr>
              <a:t>Медунка лікарська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257133" y="485898"/>
            <a:ext cx="11605086" cy="1956063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7620" y="166012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435306" y="902635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49818" y="2550754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178491" y="427648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385265" y="5777746"/>
            <a:ext cx="2264388" cy="4321983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948587" y="3651987"/>
            <a:ext cx="8165239" cy="4286751"/>
          </a:xfrm>
          <a:custGeom>
            <a:avLst/>
            <a:gdLst/>
            <a:ahLst/>
            <a:cxnLst/>
            <a:rect l="l" t="t" r="r" b="b"/>
            <a:pathLst>
              <a:path w="8165239" h="4286751">
                <a:moveTo>
                  <a:pt x="0" y="0"/>
                </a:moveTo>
                <a:lnTo>
                  <a:pt x="8165239" y="0"/>
                </a:lnTo>
                <a:lnTo>
                  <a:pt x="8165239" y="4286750"/>
                </a:lnTo>
                <a:lnTo>
                  <a:pt x="0" y="428675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18151" y="6367349"/>
            <a:ext cx="1718667" cy="1658513"/>
          </a:xfrm>
          <a:custGeom>
            <a:avLst/>
            <a:gdLst/>
            <a:ahLst/>
            <a:cxnLst/>
            <a:rect l="l" t="t" r="r" b="b"/>
            <a:pathLst>
              <a:path w="1718667" h="1658513">
                <a:moveTo>
                  <a:pt x="0" y="0"/>
                </a:moveTo>
                <a:lnTo>
                  <a:pt x="1718667" y="0"/>
                </a:lnTo>
                <a:lnTo>
                  <a:pt x="1718667" y="1658514"/>
                </a:lnTo>
                <a:lnTo>
                  <a:pt x="0" y="165851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316566" y="1220856"/>
            <a:ext cx="9873850" cy="46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6"/>
              </a:lnSpc>
            </a:pPr>
            <a:r>
              <a:rPr lang="en-US" sz="2941" spc="85">
                <a:solidFill>
                  <a:srgbClr val="797A1D"/>
                </a:solidFill>
                <a:latin typeface="Cinzel Decorative Bold"/>
              </a:rPr>
              <a:t>ТОП - 10 первоцвітів України: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20914" y="4096901"/>
            <a:ext cx="7421837" cy="407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0"/>
              </a:lnSpc>
              <a:spcBef>
                <a:spcPct val="0"/>
              </a:spcBef>
            </a:pPr>
            <a:r>
              <a:rPr lang="en-US" sz="2122">
                <a:solidFill>
                  <a:srgbClr val="C4791C"/>
                </a:solidFill>
                <a:latin typeface="Cagliostro"/>
              </a:rPr>
              <a:t>У народі цю квітку називають скороспілка весняна, лісовий нарцис, жовтка. Ці назви вказують на те, що квітка розцвітає однією з перших на початку весни та на наявність у неї жовтих вкраплень на пелюстках. Вчені-флористи стверджують, що головне призначення цих плям – показувати запилювачам  шлях до нектару. Білоцвіт можна зустріти на вологих луках, в лісах серед чагарників Карпат та Поліся. Наразі, білоцвіт весняний опинився під загрозою зникнення, охороняється законом та занесений до Червоної книги України.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85370" y="3228199"/>
            <a:ext cx="3474762" cy="51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  <a:spcBef>
                <a:spcPct val="0"/>
              </a:spcBef>
            </a:pPr>
            <a:r>
              <a:rPr lang="en-US" sz="3044">
                <a:solidFill>
                  <a:srgbClr val="C4791C"/>
                </a:solidFill>
                <a:latin typeface="Cagliostro"/>
              </a:rPr>
              <a:t>Білоцвіт весняний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257133" y="485898"/>
            <a:ext cx="11605086" cy="1956063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7620" y="166012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435306" y="902635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49818" y="2550754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178491" y="427648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385265" y="5777746"/>
            <a:ext cx="2264388" cy="4321983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305161" y="3361564"/>
            <a:ext cx="7647426" cy="4745183"/>
          </a:xfrm>
          <a:custGeom>
            <a:avLst/>
            <a:gdLst/>
            <a:ahLst/>
            <a:cxnLst/>
            <a:rect l="l" t="t" r="r" b="b"/>
            <a:pathLst>
              <a:path w="7647426" h="4745183">
                <a:moveTo>
                  <a:pt x="0" y="0"/>
                </a:moveTo>
                <a:lnTo>
                  <a:pt x="7647426" y="0"/>
                </a:lnTo>
                <a:lnTo>
                  <a:pt x="7647426" y="4745184"/>
                </a:lnTo>
                <a:lnTo>
                  <a:pt x="0" y="47451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6117" b="-98765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316566" y="1220856"/>
            <a:ext cx="9873850" cy="46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6"/>
              </a:lnSpc>
            </a:pPr>
            <a:r>
              <a:rPr lang="en-US" sz="2941" spc="85">
                <a:solidFill>
                  <a:srgbClr val="797A1D"/>
                </a:solidFill>
                <a:latin typeface="Cinzel Decorative Bold"/>
              </a:rPr>
              <a:t>ТОП - 10 первоцвітів України: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20914" y="4096901"/>
            <a:ext cx="7421837" cy="2676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0"/>
              </a:lnSpc>
              <a:spcBef>
                <a:spcPct val="0"/>
              </a:spcBef>
            </a:pP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Анемона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цвіте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у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квітні-травні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Квітки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анемони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закриваються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на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ніч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і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перед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дощем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uk-UA" sz="2122" dirty="0">
                <a:solidFill>
                  <a:srgbClr val="C4791C"/>
                </a:solidFill>
                <a:latin typeface="Cagliostro"/>
              </a:rPr>
              <a:t>-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це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засіб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для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захисту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пилку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від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вологи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Розмножується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кореневищами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і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насінням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Цвітіння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настає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тільки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на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10</a:t>
            </a:r>
            <a:r>
              <a:rPr lang="uk-UA" sz="2122" dirty="0">
                <a:solidFill>
                  <a:srgbClr val="C4791C"/>
                </a:solidFill>
                <a:latin typeface="Cagliostro"/>
              </a:rPr>
              <a:t>-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12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рік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після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висівання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насіння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Якщо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навесні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кореневище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залишається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без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наземної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частини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,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рослина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гине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Ось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чому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не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слід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зривати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її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на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букети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869032" y="3228199"/>
            <a:ext cx="3507437" cy="51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  <a:spcBef>
                <a:spcPct val="0"/>
              </a:spcBef>
            </a:pPr>
            <a:r>
              <a:rPr lang="en-US" sz="3044">
                <a:solidFill>
                  <a:srgbClr val="C4791C"/>
                </a:solidFill>
                <a:latin typeface="Cagliostro"/>
              </a:rPr>
              <a:t>Анемона дібровна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257133" y="485898"/>
            <a:ext cx="11605086" cy="1956063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7620" y="166012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435306" y="902635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49818" y="2550754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178491" y="427648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385265" y="5777746"/>
            <a:ext cx="2264388" cy="4321983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49201" y="3014650"/>
            <a:ext cx="8196839" cy="4956011"/>
          </a:xfrm>
          <a:custGeom>
            <a:avLst/>
            <a:gdLst/>
            <a:ahLst/>
            <a:cxnLst/>
            <a:rect l="l" t="t" r="r" b="b"/>
            <a:pathLst>
              <a:path w="8196839" h="4956011">
                <a:moveTo>
                  <a:pt x="0" y="0"/>
                </a:moveTo>
                <a:lnTo>
                  <a:pt x="8196839" y="0"/>
                </a:lnTo>
                <a:lnTo>
                  <a:pt x="8196839" y="4956011"/>
                </a:lnTo>
                <a:lnTo>
                  <a:pt x="0" y="495601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b="-991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69364" y="6312147"/>
            <a:ext cx="1718667" cy="1658513"/>
          </a:xfrm>
          <a:custGeom>
            <a:avLst/>
            <a:gdLst/>
            <a:ahLst/>
            <a:cxnLst/>
            <a:rect l="l" t="t" r="r" b="b"/>
            <a:pathLst>
              <a:path w="1718667" h="1658513">
                <a:moveTo>
                  <a:pt x="0" y="0"/>
                </a:moveTo>
                <a:lnTo>
                  <a:pt x="1718667" y="0"/>
                </a:lnTo>
                <a:lnTo>
                  <a:pt x="1718667" y="1658514"/>
                </a:lnTo>
                <a:lnTo>
                  <a:pt x="0" y="165851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316566" y="1220856"/>
            <a:ext cx="9873850" cy="46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6"/>
              </a:lnSpc>
            </a:pPr>
            <a:r>
              <a:rPr lang="en-US" sz="2941" spc="85">
                <a:solidFill>
                  <a:srgbClr val="797A1D"/>
                </a:solidFill>
                <a:latin typeface="Cinzel Decorative Bold"/>
              </a:rPr>
              <a:t>ТОП - 10 первоцвітів України: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20914" y="4096901"/>
            <a:ext cx="7421837" cy="332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0"/>
              </a:lnSpc>
              <a:spcBef>
                <a:spcPct val="0"/>
              </a:spcBef>
            </a:pPr>
            <a:r>
              <a:rPr lang="en-US" sz="2122">
                <a:solidFill>
                  <a:srgbClr val="C4791C"/>
                </a:solidFill>
                <a:latin typeface="Cagliostro"/>
              </a:rPr>
              <a:t>На гірських луках і лісових галявинах, на степових і кам’янистих схилах з березня до середини квітня радує людське око крокус. Назва крокус пов’язана з грецькою міфологією. Легенда розповідає про те, що житель Олімпу бог Гермес під час змагання зі своїм другом Кроком, випадково вбив його. Оплакуючи, Гермес перетворив краплі його крові в прекрасні квіти крокуси – такі ж красиві, яким був його друг. Занесений до Червоної книги України.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884250" y="3228199"/>
            <a:ext cx="5477001" cy="51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  <a:spcBef>
                <a:spcPct val="0"/>
              </a:spcBef>
            </a:pPr>
            <a:r>
              <a:rPr lang="en-US" sz="3044">
                <a:solidFill>
                  <a:srgbClr val="C4791C"/>
                </a:solidFill>
                <a:latin typeface="Cagliostro"/>
              </a:rPr>
              <a:t>Шафран Гейфеля або Крокус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257133" y="485898"/>
            <a:ext cx="11605086" cy="1956063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7620" y="166012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435306" y="902635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49818" y="2550754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178491" y="427648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385265" y="5777746"/>
            <a:ext cx="2264388" cy="4321983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305161" y="3364920"/>
            <a:ext cx="7766284" cy="5311161"/>
          </a:xfrm>
          <a:custGeom>
            <a:avLst/>
            <a:gdLst/>
            <a:ahLst/>
            <a:cxnLst/>
            <a:rect l="l" t="t" r="r" b="b"/>
            <a:pathLst>
              <a:path w="7766284" h="5311161">
                <a:moveTo>
                  <a:pt x="0" y="0"/>
                </a:moveTo>
                <a:lnTo>
                  <a:pt x="7766284" y="0"/>
                </a:lnTo>
                <a:lnTo>
                  <a:pt x="7766284" y="5311162"/>
                </a:lnTo>
                <a:lnTo>
                  <a:pt x="0" y="531116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7681" b="-17681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316566" y="1220856"/>
            <a:ext cx="9873850" cy="46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6"/>
              </a:lnSpc>
            </a:pPr>
            <a:r>
              <a:rPr lang="en-US" sz="2941" spc="85">
                <a:solidFill>
                  <a:srgbClr val="797A1D"/>
                </a:solidFill>
                <a:latin typeface="Cinzel Decorative Bold"/>
              </a:rPr>
              <a:t>ТОП - 10 первоцвітів України: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85265" y="3228199"/>
            <a:ext cx="3874971" cy="51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  <a:spcBef>
                <a:spcPct val="0"/>
              </a:spcBef>
            </a:pPr>
            <a:r>
              <a:rPr lang="en-US" sz="3044">
                <a:solidFill>
                  <a:srgbClr val="C4791C"/>
                </a:solidFill>
                <a:latin typeface="Cagliostro"/>
              </a:rPr>
              <a:t>Первоцвіт весняний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20914" y="4094684"/>
            <a:ext cx="7421837" cy="407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0"/>
              </a:lnSpc>
              <a:spcBef>
                <a:spcPct val="0"/>
              </a:spcBef>
            </a:pPr>
            <a:r>
              <a:rPr lang="en-US" sz="2122">
                <a:solidFill>
                  <a:srgbClr val="C4791C"/>
                </a:solidFill>
                <a:latin typeface="Cagliostro"/>
              </a:rPr>
              <a:t>Багаторічна трав'яниста рослина родини первоцвітних. Росте первоцвіт у мішаних лісах, на галявинах, серед чагарників. Тіньовитривала рослина. Цвіте у квітні-травні. Поширений у лісових і лісостепових районах, частіше на Правобережжі, а також у Криму. Лікарська, вітамінозна, харчова, медоносна, фарбувальна, декоративна рослина. Застосовують як ефективний відхаркувальний засіб при хворобах дихальних шляхів, особливо при бронхіті, пневмонії, коклюші, астмі і як сечогінний і потогінний засіб при грипі.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748915" flipH="1">
            <a:off x="-825489" y="-553070"/>
            <a:ext cx="2895225" cy="2495157"/>
          </a:xfrm>
          <a:custGeom>
            <a:avLst/>
            <a:gdLst/>
            <a:ahLst/>
            <a:cxnLst/>
            <a:rect l="l" t="t" r="r" b="b"/>
            <a:pathLst>
              <a:path w="2895225" h="2495157">
                <a:moveTo>
                  <a:pt x="2895224" y="0"/>
                </a:moveTo>
                <a:lnTo>
                  <a:pt x="0" y="0"/>
                </a:lnTo>
                <a:lnTo>
                  <a:pt x="0" y="2495157"/>
                </a:lnTo>
                <a:lnTo>
                  <a:pt x="2895224" y="2495157"/>
                </a:lnTo>
                <a:lnTo>
                  <a:pt x="289522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15838881" y="8222139"/>
            <a:ext cx="2840838" cy="2448286"/>
          </a:xfrm>
          <a:custGeom>
            <a:avLst/>
            <a:gdLst/>
            <a:ahLst/>
            <a:cxnLst/>
            <a:rect l="l" t="t" r="r" b="b"/>
            <a:pathLst>
              <a:path w="2840838" h="2448286">
                <a:moveTo>
                  <a:pt x="0" y="0"/>
                </a:moveTo>
                <a:lnTo>
                  <a:pt x="2840838" y="0"/>
                </a:lnTo>
                <a:lnTo>
                  <a:pt x="2840838" y="2448286"/>
                </a:lnTo>
                <a:lnTo>
                  <a:pt x="0" y="244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257133" y="485898"/>
            <a:ext cx="11605086" cy="1956063"/>
            <a:chOff x="0" y="0"/>
            <a:chExt cx="3056484" cy="5151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6484" cy="515177"/>
            </a:xfrm>
            <a:custGeom>
              <a:avLst/>
              <a:gdLst/>
              <a:ahLst/>
              <a:cxnLst/>
              <a:rect l="l" t="t" r="r" b="b"/>
              <a:pathLst>
                <a:path w="3056484" h="515177">
                  <a:moveTo>
                    <a:pt x="2853284" y="0"/>
                  </a:moveTo>
                  <a:cubicBezTo>
                    <a:pt x="2965508" y="0"/>
                    <a:pt x="3056484" y="115326"/>
                    <a:pt x="3056484" y="257588"/>
                  </a:cubicBezTo>
                  <a:cubicBezTo>
                    <a:pt x="3056484" y="399851"/>
                    <a:pt x="2965508" y="515177"/>
                    <a:pt x="2853284" y="515177"/>
                  </a:cubicBezTo>
                  <a:lnTo>
                    <a:pt x="203200" y="515177"/>
                  </a:lnTo>
                  <a:cubicBezTo>
                    <a:pt x="90976" y="515177"/>
                    <a:pt x="0" y="399851"/>
                    <a:pt x="0" y="257588"/>
                  </a:cubicBezTo>
                  <a:cubicBezTo>
                    <a:pt x="0" y="1153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DEDD91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6484" cy="5532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2060369" y="1000033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847620" y="1660128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435306" y="9026352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6" y="0"/>
                </a:lnTo>
                <a:lnTo>
                  <a:pt x="463896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49818" y="2550754"/>
            <a:ext cx="463896" cy="463896"/>
          </a:xfrm>
          <a:custGeom>
            <a:avLst/>
            <a:gdLst/>
            <a:ahLst/>
            <a:cxnLst/>
            <a:rect l="l" t="t" r="r" b="b"/>
            <a:pathLst>
              <a:path w="463896" h="463896">
                <a:moveTo>
                  <a:pt x="0" y="0"/>
                </a:moveTo>
                <a:lnTo>
                  <a:pt x="463895" y="0"/>
                </a:lnTo>
                <a:lnTo>
                  <a:pt x="463895" y="463896"/>
                </a:lnTo>
                <a:lnTo>
                  <a:pt x="0" y="4638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178491" y="427648"/>
            <a:ext cx="2564259" cy="2464960"/>
          </a:xfrm>
          <a:custGeom>
            <a:avLst/>
            <a:gdLst/>
            <a:ahLst/>
            <a:cxnLst/>
            <a:rect l="l" t="t" r="r" b="b"/>
            <a:pathLst>
              <a:path w="2564259" h="2464960">
                <a:moveTo>
                  <a:pt x="0" y="0"/>
                </a:moveTo>
                <a:lnTo>
                  <a:pt x="2564259" y="0"/>
                </a:lnTo>
                <a:lnTo>
                  <a:pt x="2564259" y="2464960"/>
                </a:lnTo>
                <a:lnTo>
                  <a:pt x="0" y="246496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385265" y="5777746"/>
            <a:ext cx="2264388" cy="4321983"/>
          </a:xfrm>
          <a:custGeom>
            <a:avLst/>
            <a:gdLst/>
            <a:ahLst/>
            <a:cxnLst/>
            <a:rect l="l" t="t" r="r" b="b"/>
            <a:pathLst>
              <a:path w="2264388" h="4321983">
                <a:moveTo>
                  <a:pt x="2264388" y="0"/>
                </a:moveTo>
                <a:lnTo>
                  <a:pt x="0" y="0"/>
                </a:lnTo>
                <a:lnTo>
                  <a:pt x="0" y="4321983"/>
                </a:lnTo>
                <a:lnTo>
                  <a:pt x="2264388" y="4321983"/>
                </a:lnTo>
                <a:lnTo>
                  <a:pt x="2264388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339979" y="3285349"/>
            <a:ext cx="7479179" cy="4878942"/>
          </a:xfrm>
          <a:custGeom>
            <a:avLst/>
            <a:gdLst/>
            <a:ahLst/>
            <a:cxnLst/>
            <a:rect l="l" t="t" r="r" b="b"/>
            <a:pathLst>
              <a:path w="7479179" h="4878942">
                <a:moveTo>
                  <a:pt x="0" y="0"/>
                </a:moveTo>
                <a:lnTo>
                  <a:pt x="7479179" y="0"/>
                </a:lnTo>
                <a:lnTo>
                  <a:pt x="7479179" y="4878943"/>
                </a:lnTo>
                <a:lnTo>
                  <a:pt x="0" y="48789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3595" b="-9093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90320" y="6505779"/>
            <a:ext cx="1718667" cy="1658513"/>
          </a:xfrm>
          <a:custGeom>
            <a:avLst/>
            <a:gdLst/>
            <a:ahLst/>
            <a:cxnLst/>
            <a:rect l="l" t="t" r="r" b="b"/>
            <a:pathLst>
              <a:path w="1718667" h="1658513">
                <a:moveTo>
                  <a:pt x="0" y="0"/>
                </a:moveTo>
                <a:lnTo>
                  <a:pt x="1718666" y="0"/>
                </a:lnTo>
                <a:lnTo>
                  <a:pt x="1718666" y="1658513"/>
                </a:lnTo>
                <a:lnTo>
                  <a:pt x="0" y="165851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316566" y="1220856"/>
            <a:ext cx="9873850" cy="46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6"/>
              </a:lnSpc>
            </a:pPr>
            <a:r>
              <a:rPr lang="en-US" sz="2941" spc="85">
                <a:solidFill>
                  <a:srgbClr val="797A1D"/>
                </a:solidFill>
                <a:latin typeface="Cinzel Decorative Bold"/>
              </a:rPr>
              <a:t>ТОП - 10 первоцвітів України: 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20914" y="4094684"/>
            <a:ext cx="7421837" cy="3446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70"/>
              </a:lnSpc>
              <a:spcBef>
                <a:spcPct val="0"/>
              </a:spcBef>
            </a:pP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Ряст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-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рід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переважно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багаторічних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зіллястих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рослин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з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родин</a:t>
            </a:r>
            <a:r>
              <a:rPr lang="uk-UA" sz="2122" dirty="0">
                <a:solidFill>
                  <a:srgbClr val="C4791C"/>
                </a:solidFill>
                <a:latin typeface="Cagliostro"/>
              </a:rPr>
              <a:t>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руткових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Типова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рослина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тінистих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широколистих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лісів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Найчастіше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її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можна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побачити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в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дібровах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,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росте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і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серед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чагарників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Для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свого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розвитку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потребує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багато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світла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,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з’являється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рано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навесні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,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коли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дерева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ще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безлисті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Ряст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цінується</a:t>
            </a:r>
            <a:r>
              <a:rPr lang="uk-UA" sz="2122" dirty="0">
                <a:solidFill>
                  <a:srgbClr val="C4791C"/>
                </a:solidFill>
                <a:latin typeface="Cagliostro"/>
              </a:rPr>
              <a:t>,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як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ранньовесняний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медонос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та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декоративна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рослина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Застосовуєть</a:t>
            </a:r>
            <a:r>
              <a:rPr lang="uk-UA" sz="2122" dirty="0">
                <a:solidFill>
                  <a:srgbClr val="C4791C"/>
                </a:solidFill>
                <a:latin typeface="Cagliostro"/>
              </a:rPr>
              <a:t>ся,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як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лікарський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засіб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,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має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заспокійливу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та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снодійну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дію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 У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зв'язку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з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масовою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заготівлею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- 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потребує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 </a:t>
            </a:r>
            <a:r>
              <a:rPr lang="en-US" sz="2122" dirty="0" err="1">
                <a:solidFill>
                  <a:srgbClr val="C4791C"/>
                </a:solidFill>
                <a:latin typeface="Cagliostro"/>
              </a:rPr>
              <a:t>охорони</a:t>
            </a:r>
            <a:r>
              <a:rPr lang="en-US" sz="2122" dirty="0">
                <a:solidFill>
                  <a:srgbClr val="C4791C"/>
                </a:solidFill>
                <a:latin typeface="Cagliostro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865216" y="3228199"/>
            <a:ext cx="3515069" cy="51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62"/>
              </a:lnSpc>
              <a:spcBef>
                <a:spcPct val="0"/>
              </a:spcBef>
            </a:pPr>
            <a:r>
              <a:rPr lang="en-US" sz="3044">
                <a:solidFill>
                  <a:srgbClr val="C4791C"/>
                </a:solidFill>
                <a:latin typeface="Cagliostro"/>
              </a:rPr>
              <a:t>Ряст порожнистий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1043</Words>
  <Application>Microsoft Office PowerPoint</Application>
  <PresentationFormat>Довільний</PresentationFormat>
  <Paragraphs>58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Cagliostro</vt:lpstr>
      <vt:lpstr>Cinzel Decorative Bold</vt:lpstr>
      <vt:lpstr>Arial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Aesthetic Thesis Defense Presentation</dc:title>
  <dc:creator>user</dc:creator>
  <cp:lastModifiedBy>user</cp:lastModifiedBy>
  <cp:revision>2</cp:revision>
  <dcterms:created xsi:type="dcterms:W3CDTF">2006-08-16T00:00:00Z</dcterms:created>
  <dcterms:modified xsi:type="dcterms:W3CDTF">2024-02-19T10:22:22Z</dcterms:modified>
  <dc:identifier>DAF87_vDqHA</dc:identifier>
</cp:coreProperties>
</file>