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75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73" r:id="rId11"/>
    <p:sldId id="274" r:id="rId12"/>
    <p:sldId id="276" r:id="rId13"/>
    <p:sldId id="277" r:id="rId14"/>
    <p:sldId id="267" r:id="rId15"/>
    <p:sldId id="278" r:id="rId16"/>
    <p:sldId id="268" r:id="rId17"/>
    <p:sldId id="269" r:id="rId18"/>
    <p:sldId id="279" r:id="rId19"/>
    <p:sldId id="280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0399E-9470-4A6E-B786-CC3A699A7517}" type="datetimeFigureOut">
              <a:rPr lang="uk-UA" smtClean="0"/>
              <a:t>31.10.2024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0FCB4-838D-4204-89B4-601B8A9A8E2F}" type="slidenum">
              <a:rPr lang="uk-UA" smtClean="0"/>
              <a:t>‹№›</a:t>
            </a:fld>
            <a:endParaRPr lang="uk-UA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2237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0399E-9470-4A6E-B786-CC3A699A7517}" type="datetimeFigureOut">
              <a:rPr lang="uk-UA" smtClean="0"/>
              <a:t>31.10.2024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0FCB4-838D-4204-89B4-601B8A9A8E2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339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0399E-9470-4A6E-B786-CC3A699A7517}" type="datetimeFigureOut">
              <a:rPr lang="uk-UA" smtClean="0"/>
              <a:t>31.10.2024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0FCB4-838D-4204-89B4-601B8A9A8E2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1365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0399E-9470-4A6E-B786-CC3A699A7517}" type="datetimeFigureOut">
              <a:rPr lang="uk-UA" smtClean="0"/>
              <a:t>31.10.2024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0FCB4-838D-4204-89B4-601B8A9A8E2F}" type="slidenum">
              <a:rPr lang="uk-UA" smtClean="0"/>
              <a:t>‹№›</a:t>
            </a:fld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21859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0399E-9470-4A6E-B786-CC3A699A7517}" type="datetimeFigureOut">
              <a:rPr lang="uk-UA" smtClean="0"/>
              <a:t>31.10.2024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0FCB4-838D-4204-89B4-601B8A9A8E2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72778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0399E-9470-4A6E-B786-CC3A699A7517}" type="datetimeFigureOut">
              <a:rPr lang="uk-UA" smtClean="0"/>
              <a:t>31.10.2024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0FCB4-838D-4204-89B4-601B8A9A8E2F}" type="slidenum">
              <a:rPr lang="uk-UA" smtClean="0"/>
              <a:t>‹№›</a:t>
            </a:fld>
            <a:endParaRPr lang="uk-UA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3559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0399E-9470-4A6E-B786-CC3A699A7517}" type="datetimeFigureOut">
              <a:rPr lang="uk-UA" smtClean="0"/>
              <a:t>31.10.2024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0FCB4-838D-4204-89B4-601B8A9A8E2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14223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0399E-9470-4A6E-B786-CC3A699A7517}" type="datetimeFigureOut">
              <a:rPr lang="uk-UA" smtClean="0"/>
              <a:t>31.10.2024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0FCB4-838D-4204-89B4-601B8A9A8E2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760607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0399E-9470-4A6E-B786-CC3A699A7517}" type="datetimeFigureOut">
              <a:rPr lang="uk-UA" smtClean="0"/>
              <a:t>31.10.2024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0FCB4-838D-4204-89B4-601B8A9A8E2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2889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0399E-9470-4A6E-B786-CC3A699A7517}" type="datetimeFigureOut">
              <a:rPr lang="uk-UA" smtClean="0"/>
              <a:t>31.10.2024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0FCB4-838D-4204-89B4-601B8A9A8E2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0178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0399E-9470-4A6E-B786-CC3A699A7517}" type="datetimeFigureOut">
              <a:rPr lang="uk-UA" smtClean="0"/>
              <a:t>31.10.2024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0FCB4-838D-4204-89B4-601B8A9A8E2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57308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0399E-9470-4A6E-B786-CC3A699A7517}" type="datetimeFigureOut">
              <a:rPr lang="uk-UA" smtClean="0"/>
              <a:t>31.10.2024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0FCB4-838D-4204-89B4-601B8A9A8E2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4041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0399E-9470-4A6E-B786-CC3A699A7517}" type="datetimeFigureOut">
              <a:rPr lang="uk-UA" smtClean="0"/>
              <a:t>31.10.2024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0FCB4-838D-4204-89B4-601B8A9A8E2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64870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0399E-9470-4A6E-B786-CC3A699A7517}" type="datetimeFigureOut">
              <a:rPr lang="uk-UA" smtClean="0"/>
              <a:t>31.10.2024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0FCB4-838D-4204-89B4-601B8A9A8E2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243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0399E-9470-4A6E-B786-CC3A699A7517}" type="datetimeFigureOut">
              <a:rPr lang="uk-UA" smtClean="0"/>
              <a:t>31.10.2024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0FCB4-838D-4204-89B4-601B8A9A8E2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2498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0399E-9470-4A6E-B786-CC3A699A7517}" type="datetimeFigureOut">
              <a:rPr lang="uk-UA" smtClean="0"/>
              <a:t>31.10.2024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0FCB4-838D-4204-89B4-601B8A9A8E2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3156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0399E-9470-4A6E-B786-CC3A699A7517}" type="datetimeFigureOut">
              <a:rPr lang="uk-UA" smtClean="0"/>
              <a:t>31.10.2024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0FCB4-838D-4204-89B4-601B8A9A8E2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946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450399E-9470-4A6E-B786-CC3A699A7517}" type="datetimeFigureOut">
              <a:rPr lang="uk-UA" smtClean="0"/>
              <a:t>31.10.2024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080FCB4-838D-4204-89B4-601B8A9A8E2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97953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C3B5BD-0391-4D79-B3FD-768D31A32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29810"/>
          </a:xfrm>
        </p:spPr>
        <p:txBody>
          <a:bodyPr>
            <a:normAutofit/>
          </a:bodyPr>
          <a:lstStyle/>
          <a:p>
            <a:r>
              <a:rPr lang="uk-UA" sz="4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ЗИМУЮЧІ ПТАХИ НАШОЇ МІСЦЕВОСТІ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74541A-CEFD-45C2-8F1D-ADE67D178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9810"/>
            <a:ext cx="10200443" cy="58281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D9E39F-9C0A-4D8B-BA3B-3B9EE0286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29063">
            <a:off x="10285015" y="1028420"/>
            <a:ext cx="1810161" cy="107022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610404-2438-4986-86F9-3940E805C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5825">
            <a:off x="10286672" y="2482633"/>
            <a:ext cx="1800145" cy="11052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0A8C62-D4D6-4D23-A351-8C531AA6EC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02033">
            <a:off x="10292811" y="3935820"/>
            <a:ext cx="1812458" cy="11124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6893F0D-DD39-471F-B370-DDF9500585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37918">
            <a:off x="10314292" y="5431202"/>
            <a:ext cx="1733336" cy="111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53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2624AD-E41B-43A3-90BB-663839EB6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2812" y="301842"/>
            <a:ext cx="6019800" cy="80786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800" b="1" dirty="0"/>
              <a:t>ШИШКАР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FC03F39-7A3F-49B5-B9E6-32A3E937B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95783" y="1038687"/>
            <a:ext cx="6436310" cy="4024379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/>
              <a:t>Під час зимових </a:t>
            </a:r>
            <a:r>
              <a:rPr lang="uk-UA" sz="2800" b="1" dirty="0" err="1"/>
              <a:t>кочівель</a:t>
            </a:r>
            <a:r>
              <a:rPr lang="uk-UA" sz="2800" b="1" dirty="0"/>
              <a:t> зустрічаються по всій території України, але із різною інтенсивністю із року в рік. Підвішуються на кінцях гілок хвойних дерев і вилущують насіння з шишок. Цікаво, що можуть гніздуватися в різні сезони, найчастіше в кінці лютого – березні.</a:t>
            </a:r>
          </a:p>
        </p:txBody>
      </p:sp>
      <p:pic>
        <p:nvPicPr>
          <p:cNvPr id="11" name="Місце для зображення 10">
            <a:extLst>
              <a:ext uri="{FF2B5EF4-FFF2-40B4-BE49-F238E27FC236}">
                <a16:creationId xmlns:a16="http://schemas.microsoft.com/office/drawing/2014/main" id="{120F6F99-1D19-48A1-A836-08B267565CD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9" r="253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1419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2624AD-E41B-43A3-90BB-663839EB6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2812" y="301842"/>
            <a:ext cx="6019800" cy="80786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800" b="1" dirty="0"/>
              <a:t>ЩИГЛИК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FC03F39-7A3F-49B5-B9E6-32A3E937B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95783" y="1038687"/>
            <a:ext cx="6436310" cy="4024379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/>
              <a:t>Звичайні птахи, але взимку більш помітні, так як кочують зграями, іноді дуже великими, часто із чижами, чечітками, коноплянками. Легко відрізняються за забарвленням, а також по голосу.</a:t>
            </a:r>
          </a:p>
        </p:txBody>
      </p:sp>
      <p:pic>
        <p:nvPicPr>
          <p:cNvPr id="7" name="Місце для зображення 6">
            <a:extLst>
              <a:ext uri="{FF2B5EF4-FFF2-40B4-BE49-F238E27FC236}">
                <a16:creationId xmlns:a16="http://schemas.microsoft.com/office/drawing/2014/main" id="{72E8996B-3E42-43C9-8914-B2191204CD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6" r="230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6782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2624AD-E41B-43A3-90BB-663839EB6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2812" y="301842"/>
            <a:ext cx="6019800" cy="80786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800" b="1" dirty="0"/>
              <a:t>САПСАН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FC03F39-7A3F-49B5-B9E6-32A3E937B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95783" y="1038687"/>
            <a:ext cx="6436310" cy="402437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/>
              <a:t>Будучи </a:t>
            </a:r>
            <a:r>
              <a:rPr lang="ru-RU" sz="2800" b="1" dirty="0" err="1"/>
              <a:t>невибагливим</a:t>
            </a:r>
            <a:r>
              <a:rPr lang="ru-RU" sz="2800" b="1" dirty="0"/>
              <a:t> до умов </a:t>
            </a:r>
            <a:r>
              <a:rPr lang="ru-RU" sz="2800" b="1" dirty="0" err="1"/>
              <a:t>проживання</a:t>
            </a:r>
            <a:r>
              <a:rPr lang="ru-RU" sz="2800" b="1" dirty="0"/>
              <a:t>, птах легко </a:t>
            </a:r>
            <a:r>
              <a:rPr lang="ru-RU" sz="2800" b="1" dirty="0" err="1"/>
              <a:t>пристосовується</a:t>
            </a:r>
            <a:r>
              <a:rPr lang="ru-RU" sz="2800" b="1" dirty="0"/>
              <a:t> як до </a:t>
            </a:r>
            <a:r>
              <a:rPr lang="ru-RU" sz="2800" b="1" dirty="0" err="1"/>
              <a:t>суворого</a:t>
            </a:r>
            <a:r>
              <a:rPr lang="ru-RU" sz="2800" b="1" dirty="0"/>
              <a:t> холодного </a:t>
            </a:r>
            <a:r>
              <a:rPr lang="ru-RU" sz="2800" b="1" dirty="0" err="1"/>
              <a:t>клімату</a:t>
            </a:r>
            <a:r>
              <a:rPr lang="ru-RU" sz="2800" b="1" dirty="0"/>
              <a:t>, так і до </a:t>
            </a:r>
            <a:r>
              <a:rPr lang="ru-RU" sz="2800" b="1" dirty="0" err="1"/>
              <a:t>спекотних</a:t>
            </a:r>
            <a:r>
              <a:rPr lang="ru-RU" sz="2800" b="1" dirty="0"/>
              <a:t> </a:t>
            </a:r>
            <a:r>
              <a:rPr lang="ru-RU" sz="2800" b="1" dirty="0" err="1"/>
              <a:t>тропіків</a:t>
            </a:r>
            <a:r>
              <a:rPr lang="ru-RU" sz="2800" b="1" dirty="0"/>
              <a:t>. У </a:t>
            </a:r>
            <a:r>
              <a:rPr lang="ru-RU" sz="2800" b="1" dirty="0" err="1"/>
              <a:t>цілому</a:t>
            </a:r>
            <a:r>
              <a:rPr lang="ru-RU" sz="2800" b="1" dirty="0"/>
              <a:t>, в </a:t>
            </a:r>
            <a:r>
              <a:rPr lang="ru-RU" sz="2800" b="1" dirty="0" err="1"/>
              <a:t>різні</a:t>
            </a:r>
            <a:r>
              <a:rPr lang="ru-RU" sz="2800" b="1" dirty="0"/>
              <a:t> пори року </a:t>
            </a:r>
            <a:r>
              <a:rPr lang="ru-RU" sz="2800" b="1" dirty="0" err="1"/>
              <a:t>його</a:t>
            </a:r>
            <a:r>
              <a:rPr lang="ru-RU" sz="2800" b="1" dirty="0"/>
              <a:t> </a:t>
            </a:r>
            <a:r>
              <a:rPr lang="ru-RU" sz="2800" b="1" dirty="0" err="1"/>
              <a:t>можна</a:t>
            </a:r>
            <a:r>
              <a:rPr lang="ru-RU" sz="2800" b="1" dirty="0"/>
              <a:t> </a:t>
            </a:r>
            <a:r>
              <a:rPr lang="ru-RU" sz="2800" b="1" dirty="0" err="1"/>
              <a:t>побачити</a:t>
            </a:r>
            <a:r>
              <a:rPr lang="ru-RU" sz="2800" b="1" dirty="0"/>
              <a:t> практично </a:t>
            </a:r>
            <a:r>
              <a:rPr lang="ru-RU" sz="2800" b="1" dirty="0" err="1"/>
              <a:t>всюди</a:t>
            </a:r>
            <a:r>
              <a:rPr lang="ru-RU" sz="2800" b="1" dirty="0"/>
              <a:t>. </a:t>
            </a:r>
            <a:r>
              <a:rPr lang="ru-RU" sz="2800" b="1" dirty="0" err="1"/>
              <a:t>Взимку</a:t>
            </a:r>
            <a:r>
              <a:rPr lang="ru-RU" sz="2800" b="1" dirty="0"/>
              <a:t> сапсан </a:t>
            </a:r>
            <a:r>
              <a:rPr lang="ru-RU" sz="2800" b="1" dirty="0" err="1"/>
              <a:t>може</a:t>
            </a:r>
            <a:r>
              <a:rPr lang="ru-RU" sz="2800" b="1" dirty="0"/>
              <a:t> </a:t>
            </a:r>
            <a:r>
              <a:rPr lang="ru-RU" sz="2800" b="1" dirty="0" err="1"/>
              <a:t>зустрічатися</a:t>
            </a:r>
            <a:r>
              <a:rPr lang="ru-RU" sz="2800" b="1" dirty="0"/>
              <a:t> по </a:t>
            </a:r>
            <a:r>
              <a:rPr lang="ru-RU" sz="2800" b="1" dirty="0" err="1"/>
              <a:t>всій</a:t>
            </a:r>
            <a:r>
              <a:rPr lang="ru-RU" sz="2800" b="1" dirty="0"/>
              <a:t> </a:t>
            </a:r>
            <a:r>
              <a:rPr lang="ru-RU" sz="2800" b="1" dirty="0" err="1"/>
              <a:t>території</a:t>
            </a:r>
            <a:r>
              <a:rPr lang="ru-RU" sz="2800" b="1" dirty="0"/>
              <a:t> </a:t>
            </a:r>
            <a:r>
              <a:rPr lang="ru-RU" sz="2800" b="1" dirty="0" err="1"/>
              <a:t>України</a:t>
            </a:r>
            <a:r>
              <a:rPr lang="ru-RU" sz="2800" b="1" dirty="0"/>
              <a:t>,  </a:t>
            </a:r>
            <a:r>
              <a:rPr lang="ru-RU" sz="2800" b="1" dirty="0" err="1"/>
              <a:t>тримається</a:t>
            </a:r>
            <a:r>
              <a:rPr lang="ru-RU" sz="2800" b="1" dirty="0"/>
              <a:t> </a:t>
            </a:r>
            <a:r>
              <a:rPr lang="ru-RU" sz="2800" b="1" dirty="0" err="1"/>
              <a:t>переважно</a:t>
            </a:r>
            <a:r>
              <a:rPr lang="ru-RU" sz="2800" b="1" dirty="0"/>
              <a:t> в </a:t>
            </a:r>
            <a:r>
              <a:rPr lang="ru-RU" sz="2800" b="1" dirty="0" err="1"/>
              <a:t>містах</a:t>
            </a:r>
            <a:r>
              <a:rPr lang="ru-RU" sz="2800" b="1" dirty="0"/>
              <a:t>.</a:t>
            </a:r>
            <a:endParaRPr lang="uk-UA" sz="2800" b="1" dirty="0"/>
          </a:p>
        </p:txBody>
      </p:sp>
      <p:pic>
        <p:nvPicPr>
          <p:cNvPr id="8" name="Місце для зображення 7">
            <a:extLst>
              <a:ext uri="{FF2B5EF4-FFF2-40B4-BE49-F238E27FC236}">
                <a16:creationId xmlns:a16="http://schemas.microsoft.com/office/drawing/2014/main" id="{61CAB42C-8CAB-40AF-866C-F7D5351B425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1" r="255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1087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2624AD-E41B-43A3-90BB-663839EB6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006" y="301842"/>
            <a:ext cx="6195982" cy="80786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800" b="1" dirty="0"/>
              <a:t>ПОВЗИК ЗВИЧАЙНИЙ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FC03F39-7A3F-49B5-B9E6-32A3E937B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95783" y="1038687"/>
            <a:ext cx="6436310" cy="4024379"/>
          </a:xfrm>
        </p:spPr>
        <p:txBody>
          <a:bodyPr>
            <a:noAutofit/>
          </a:bodyPr>
          <a:lstStyle/>
          <a:p>
            <a:pPr algn="ctr"/>
            <a:endParaRPr lang="ru-RU" sz="2800" b="1" dirty="0"/>
          </a:p>
          <a:p>
            <a:pPr algn="ctr"/>
            <a:r>
              <a:rPr lang="ru-RU" sz="2800" b="1" dirty="0" err="1"/>
              <a:t>Осілий</a:t>
            </a:r>
            <a:r>
              <a:rPr lang="ru-RU" sz="2800" b="1" dirty="0"/>
              <a:t> птах </a:t>
            </a:r>
            <a:r>
              <a:rPr lang="ru-RU" sz="2800" b="1" dirty="0" err="1"/>
              <a:t>Полісся</a:t>
            </a:r>
            <a:r>
              <a:rPr lang="ru-RU" sz="2800" b="1" dirty="0"/>
              <a:t>. </a:t>
            </a:r>
            <a:r>
              <a:rPr lang="ru-RU" sz="2800" b="1" dirty="0" err="1"/>
              <a:t>Взимку</a:t>
            </a:r>
            <a:r>
              <a:rPr lang="ru-RU" sz="2800" b="1" dirty="0"/>
              <a:t> </a:t>
            </a:r>
            <a:r>
              <a:rPr lang="ru-RU" sz="2800" b="1" dirty="0" err="1"/>
              <a:t>може</a:t>
            </a:r>
            <a:r>
              <a:rPr lang="ru-RU" sz="2800" b="1" dirty="0"/>
              <a:t> </a:t>
            </a:r>
            <a:r>
              <a:rPr lang="ru-RU" sz="2800" b="1" dirty="0" err="1"/>
              <a:t>мандрувати</a:t>
            </a:r>
            <a:r>
              <a:rPr lang="ru-RU" sz="2800" b="1" dirty="0"/>
              <a:t> </a:t>
            </a:r>
            <a:r>
              <a:rPr lang="ru-RU" sz="2800" b="1" dirty="0" err="1"/>
              <a:t>зі</a:t>
            </a:r>
            <a:r>
              <a:rPr lang="ru-RU" sz="2800" b="1" dirty="0"/>
              <a:t> </a:t>
            </a:r>
            <a:r>
              <a:rPr lang="ru-RU" sz="2800" b="1" dirty="0" err="1"/>
              <a:t>зграйками</a:t>
            </a:r>
            <a:r>
              <a:rPr lang="ru-RU" sz="2800" b="1" dirty="0"/>
              <a:t> </a:t>
            </a:r>
            <a:r>
              <a:rPr lang="ru-RU" sz="2800" b="1" dirty="0" err="1"/>
              <a:t>інших</a:t>
            </a:r>
            <a:r>
              <a:rPr lang="ru-RU" sz="2800" b="1" dirty="0"/>
              <a:t> </a:t>
            </a:r>
            <a:r>
              <a:rPr lang="ru-RU" sz="2800" b="1" dirty="0" err="1"/>
              <a:t>птахів</a:t>
            </a:r>
            <a:r>
              <a:rPr lang="ru-RU" sz="2800" b="1" dirty="0"/>
              <a:t>. </a:t>
            </a:r>
            <a:r>
              <a:rPr lang="ru-RU" sz="2800" b="1" dirty="0" err="1"/>
              <a:t>Знищує</a:t>
            </a:r>
            <a:r>
              <a:rPr lang="ru-RU" sz="2800" b="1" dirty="0"/>
              <a:t> велику </a:t>
            </a:r>
            <a:r>
              <a:rPr lang="ru-RU" sz="2800" b="1" dirty="0" err="1"/>
              <a:t>кількість</a:t>
            </a:r>
            <a:r>
              <a:rPr lang="ru-RU" sz="2800" b="1" dirty="0"/>
              <a:t> </a:t>
            </a:r>
            <a:r>
              <a:rPr lang="ru-RU" sz="2800" b="1" dirty="0" err="1"/>
              <a:t>жуків</a:t>
            </a:r>
            <a:r>
              <a:rPr lang="ru-RU" sz="2800" b="1" dirty="0"/>
              <a:t>. </a:t>
            </a:r>
            <a:r>
              <a:rPr lang="ru-RU" sz="2800" b="1" dirty="0" err="1"/>
              <a:t>Взимку</a:t>
            </a:r>
            <a:r>
              <a:rPr lang="ru-RU" sz="2800" b="1" dirty="0"/>
              <a:t> живиться </a:t>
            </a:r>
            <a:r>
              <a:rPr lang="ru-RU" sz="2800" b="1" dirty="0" err="1"/>
              <a:t>також</a:t>
            </a:r>
            <a:r>
              <a:rPr lang="ru-RU" sz="2800" b="1" dirty="0"/>
              <a:t> </a:t>
            </a:r>
            <a:r>
              <a:rPr lang="ru-RU" sz="2800" b="1" dirty="0" err="1"/>
              <a:t>насінням</a:t>
            </a:r>
            <a:r>
              <a:rPr lang="ru-RU" sz="2800" b="1" dirty="0"/>
              <a:t> </a:t>
            </a:r>
            <a:r>
              <a:rPr lang="ru-RU" sz="2800" b="1" dirty="0" err="1"/>
              <a:t>бур'янів</a:t>
            </a:r>
            <a:r>
              <a:rPr lang="ru-RU" sz="2800" b="1" dirty="0"/>
              <a:t>, </a:t>
            </a:r>
            <a:r>
              <a:rPr lang="ru-RU" sz="2800" b="1" dirty="0" err="1"/>
              <a:t>жолудями</a:t>
            </a:r>
            <a:r>
              <a:rPr lang="ru-RU" sz="2800" b="1" dirty="0"/>
              <a:t>.</a:t>
            </a:r>
            <a:endParaRPr lang="uk-UA" sz="2800" b="1" dirty="0"/>
          </a:p>
        </p:txBody>
      </p:sp>
      <p:pic>
        <p:nvPicPr>
          <p:cNvPr id="7" name="Місце для зображення 6">
            <a:extLst>
              <a:ext uri="{FF2B5EF4-FFF2-40B4-BE49-F238E27FC236}">
                <a16:creationId xmlns:a16="http://schemas.microsoft.com/office/drawing/2014/main" id="{152470FE-6F45-4C8C-A725-C8BE40C563B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0" r="180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88325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016381-4268-4A52-8604-A5020E365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38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48AE47-8DC4-4F02-B514-E516A1327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23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35DADE-7248-4A17-9589-3970B7BA3AEA}"/>
              </a:ext>
            </a:extLst>
          </p:cNvPr>
          <p:cNvSpPr txBox="1"/>
          <p:nvPr/>
        </p:nvSpPr>
        <p:spPr>
          <a:xfrm>
            <a:off x="-1" y="1"/>
            <a:ext cx="6223247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2800" b="1" dirty="0"/>
          </a:p>
          <a:p>
            <a:pPr algn="ctr"/>
            <a:endParaRPr lang="ru-RU" sz="2800" b="1" dirty="0"/>
          </a:p>
          <a:p>
            <a:pPr algn="ctr"/>
            <a:endParaRPr lang="ru-RU" sz="2800" b="1" dirty="0"/>
          </a:p>
          <a:p>
            <a:pPr algn="ctr"/>
            <a:r>
              <a:rPr lang="ru-RU" sz="2800" b="1" dirty="0" err="1"/>
              <a:t>Щоб</a:t>
            </a:r>
            <a:r>
              <a:rPr lang="ru-RU" sz="2800" b="1" dirty="0"/>
              <a:t> </a:t>
            </a:r>
            <a:r>
              <a:rPr lang="ru-RU" sz="2800" b="1" dirty="0" err="1"/>
              <a:t>виготовити</a:t>
            </a:r>
            <a:r>
              <a:rPr lang="ru-RU" sz="2800" b="1" dirty="0"/>
              <a:t> </a:t>
            </a:r>
            <a:r>
              <a:rPr lang="ru-RU" sz="2800" b="1" dirty="0" err="1"/>
              <a:t>оригінальні</a:t>
            </a:r>
            <a:r>
              <a:rPr lang="ru-RU" sz="2800" b="1" dirty="0"/>
              <a:t> </a:t>
            </a:r>
            <a:r>
              <a:rPr lang="ru-RU" sz="2800" b="1" dirty="0" err="1"/>
              <a:t>годівничк</a:t>
            </a:r>
            <a:r>
              <a:rPr lang="uk-UA" sz="2800" b="1" dirty="0"/>
              <a:t>и</a:t>
            </a:r>
            <a:r>
              <a:rPr lang="ru-RU" sz="2800" b="1" dirty="0"/>
              <a:t> </a:t>
            </a:r>
            <a:r>
              <a:rPr lang="ru-RU" sz="2800" b="1" dirty="0" err="1"/>
              <a:t>своїми</a:t>
            </a:r>
            <a:r>
              <a:rPr lang="ru-RU" sz="2800" b="1" dirty="0"/>
              <a:t> руками, </a:t>
            </a:r>
            <a:r>
              <a:rPr lang="ru-RU" sz="2800" b="1" dirty="0" err="1"/>
              <a:t>знадобляться</a:t>
            </a:r>
            <a:r>
              <a:rPr lang="ru-RU" sz="2800" b="1" dirty="0"/>
              <a:t>:</a:t>
            </a:r>
          </a:p>
          <a:p>
            <a:endParaRPr lang="ru-RU" sz="2800" b="1" dirty="0">
              <a:solidFill>
                <a:schemeClr val="bg2"/>
              </a:solidFill>
            </a:endParaRPr>
          </a:p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chemeClr val="bg2"/>
                </a:solidFill>
              </a:rPr>
              <a:t>три склянки корму для </a:t>
            </a:r>
            <a:r>
              <a:rPr lang="ru-RU" sz="2400" b="1" dirty="0" err="1">
                <a:solidFill>
                  <a:schemeClr val="bg2"/>
                </a:solidFill>
              </a:rPr>
              <a:t>птахів</a:t>
            </a:r>
            <a:endParaRPr lang="ru-RU" sz="2400" b="1" dirty="0">
              <a:solidFill>
                <a:schemeClr val="bg2"/>
              </a:solidFill>
            </a:endParaRPr>
          </a:p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chemeClr val="bg2"/>
                </a:solidFill>
              </a:rPr>
              <a:t>желатин без </a:t>
            </a:r>
            <a:r>
              <a:rPr lang="ru-RU" sz="2400" b="1" dirty="0" err="1">
                <a:solidFill>
                  <a:schemeClr val="bg2"/>
                </a:solidFill>
              </a:rPr>
              <a:t>домішок</a:t>
            </a:r>
            <a:endParaRPr lang="ru-RU" sz="2400" b="1" dirty="0">
              <a:solidFill>
                <a:schemeClr val="bg2"/>
              </a:solidFill>
            </a:endParaRPr>
          </a:p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chemeClr val="bg2"/>
                </a:solidFill>
              </a:rPr>
              <a:t>формочка для </a:t>
            </a:r>
            <a:r>
              <a:rPr lang="ru-RU" sz="2400" b="1" dirty="0" err="1">
                <a:solidFill>
                  <a:schemeClr val="bg2"/>
                </a:solidFill>
              </a:rPr>
              <a:t>випічки</a:t>
            </a:r>
            <a:endParaRPr lang="ru-RU" sz="2400" b="1" dirty="0">
              <a:solidFill>
                <a:schemeClr val="bg2"/>
              </a:solidFill>
            </a:endParaRPr>
          </a:p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chemeClr val="bg2"/>
                </a:solidFill>
              </a:rPr>
              <a:t>трубочка для </a:t>
            </a:r>
            <a:r>
              <a:rPr lang="ru-RU" sz="2400" b="1" dirty="0" err="1">
                <a:solidFill>
                  <a:schemeClr val="bg2"/>
                </a:solidFill>
              </a:rPr>
              <a:t>напоїв</a:t>
            </a:r>
            <a:endParaRPr lang="uk-UA" sz="2400" b="1" dirty="0">
              <a:solidFill>
                <a:schemeClr val="bg2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A1E553-6A6F-416E-A3BB-56DE9E34D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267" y="0"/>
            <a:ext cx="5897731" cy="689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8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35DADE-7248-4A17-9589-3970B7BA3AEA}"/>
              </a:ext>
            </a:extLst>
          </p:cNvPr>
          <p:cNvSpPr txBox="1"/>
          <p:nvPr/>
        </p:nvSpPr>
        <p:spPr>
          <a:xfrm>
            <a:off x="0" y="1"/>
            <a:ext cx="6241002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bg2"/>
                </a:solidFill>
              </a:rPr>
              <a:t>  </a:t>
            </a:r>
          </a:p>
          <a:p>
            <a:pPr algn="ctr"/>
            <a:r>
              <a:rPr lang="uk-UA" sz="2400" b="1" dirty="0"/>
              <a:t>Покроковий рецепт:</a:t>
            </a:r>
          </a:p>
          <a:p>
            <a:pPr algn="just"/>
            <a:endParaRPr lang="uk-UA" sz="2400" b="1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b="1" dirty="0">
                <a:solidFill>
                  <a:schemeClr val="bg2"/>
                </a:solidFill>
              </a:rPr>
              <a:t>Розведи желатин у невеликій кількості води, залиш на кілька хвилин, аби він як слід увібрав воду.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b="1" dirty="0">
                <a:solidFill>
                  <a:schemeClr val="bg2"/>
                </a:solidFill>
              </a:rPr>
              <a:t>  </a:t>
            </a:r>
            <a:r>
              <a:rPr lang="uk-UA" b="1" dirty="0" err="1">
                <a:solidFill>
                  <a:schemeClr val="bg2"/>
                </a:solidFill>
              </a:rPr>
              <a:t>Налий</a:t>
            </a:r>
            <a:r>
              <a:rPr lang="uk-UA" b="1" dirty="0">
                <a:solidFill>
                  <a:schemeClr val="bg2"/>
                </a:solidFill>
              </a:rPr>
              <a:t> у каструлю склянку води, підігрій та додай желатин, що розчинився. Ретельно перемішай суміш.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b="1" dirty="0">
                <a:solidFill>
                  <a:schemeClr val="bg2"/>
                </a:solidFill>
              </a:rPr>
              <a:t> </a:t>
            </a:r>
            <a:r>
              <a:rPr lang="uk-UA" b="1" dirty="0" err="1">
                <a:solidFill>
                  <a:schemeClr val="bg2"/>
                </a:solidFill>
              </a:rPr>
              <a:t>Всип</a:t>
            </a:r>
            <a:r>
              <a:rPr lang="uk-UA" b="1" dirty="0">
                <a:solidFill>
                  <a:schemeClr val="bg2"/>
                </a:solidFill>
              </a:rPr>
              <a:t> три склянки корму для пташок. Якщо спеціального корму в тебе немає, ідеально </a:t>
            </a:r>
            <a:r>
              <a:rPr lang="uk-UA" b="1" dirty="0" err="1">
                <a:solidFill>
                  <a:schemeClr val="bg2"/>
                </a:solidFill>
              </a:rPr>
              <a:t>підійдуть</a:t>
            </a:r>
            <a:r>
              <a:rPr lang="uk-UA" b="1" dirty="0">
                <a:solidFill>
                  <a:schemeClr val="bg2"/>
                </a:solidFill>
              </a:rPr>
              <a:t> пшеничні, вівсяні зернята, жито, соняшникове насіння, очищені горіхи тощо.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b="1" dirty="0">
                <a:solidFill>
                  <a:schemeClr val="bg2"/>
                </a:solidFill>
              </a:rPr>
              <a:t>Виклади суміш у формочки, вистеленою фольгою.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b="1" dirty="0" err="1">
                <a:solidFill>
                  <a:schemeClr val="bg2"/>
                </a:solidFill>
              </a:rPr>
              <a:t>Трішки</a:t>
            </a:r>
            <a:r>
              <a:rPr lang="ru-RU" b="1" dirty="0">
                <a:solidFill>
                  <a:schemeClr val="bg2"/>
                </a:solidFill>
              </a:rPr>
              <a:t> </a:t>
            </a:r>
            <a:r>
              <a:rPr lang="ru-RU" b="1" dirty="0" err="1">
                <a:solidFill>
                  <a:schemeClr val="bg2"/>
                </a:solidFill>
              </a:rPr>
              <a:t>вище</a:t>
            </a:r>
            <a:r>
              <a:rPr lang="ru-RU" b="1" dirty="0">
                <a:solidFill>
                  <a:schemeClr val="bg2"/>
                </a:solidFill>
              </a:rPr>
              <a:t> центру встав соломинку (трубочку для </a:t>
            </a:r>
            <a:r>
              <a:rPr lang="ru-RU" b="1" dirty="0" err="1">
                <a:solidFill>
                  <a:schemeClr val="bg2"/>
                </a:solidFill>
              </a:rPr>
              <a:t>напоїв</a:t>
            </a:r>
            <a:r>
              <a:rPr lang="ru-RU" b="1" dirty="0">
                <a:solidFill>
                  <a:schemeClr val="bg2"/>
                </a:solidFill>
              </a:rPr>
              <a:t>) і </a:t>
            </a:r>
            <a:r>
              <a:rPr lang="ru-RU" b="1" dirty="0" err="1">
                <a:solidFill>
                  <a:schemeClr val="bg2"/>
                </a:solidFill>
              </a:rPr>
              <a:t>відправ</a:t>
            </a:r>
            <a:r>
              <a:rPr lang="ru-RU" b="1" dirty="0">
                <a:solidFill>
                  <a:schemeClr val="bg2"/>
                </a:solidFill>
              </a:rPr>
              <a:t> «</a:t>
            </a:r>
            <a:r>
              <a:rPr lang="ru-RU" b="1" dirty="0" err="1">
                <a:solidFill>
                  <a:schemeClr val="bg2"/>
                </a:solidFill>
              </a:rPr>
              <a:t>годівничку</a:t>
            </a:r>
            <a:r>
              <a:rPr lang="ru-RU" b="1" dirty="0">
                <a:solidFill>
                  <a:schemeClr val="bg2"/>
                </a:solidFill>
              </a:rPr>
              <a:t>» до морозилки.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bg2"/>
                </a:solidFill>
              </a:rPr>
              <a:t>Коли корм </a:t>
            </a:r>
            <a:r>
              <a:rPr lang="ru-RU" b="1" dirty="0" err="1">
                <a:solidFill>
                  <a:schemeClr val="bg2"/>
                </a:solidFill>
              </a:rPr>
              <a:t>висохне</a:t>
            </a:r>
            <a:r>
              <a:rPr lang="ru-RU" b="1" dirty="0">
                <a:solidFill>
                  <a:schemeClr val="bg2"/>
                </a:solidFill>
              </a:rPr>
              <a:t>, на </a:t>
            </a:r>
            <a:r>
              <a:rPr lang="ru-RU" b="1" dirty="0" err="1">
                <a:solidFill>
                  <a:schemeClr val="bg2"/>
                </a:solidFill>
              </a:rPr>
              <a:t>місці</a:t>
            </a:r>
            <a:r>
              <a:rPr lang="ru-RU" b="1" dirty="0">
                <a:solidFill>
                  <a:schemeClr val="bg2"/>
                </a:solidFill>
              </a:rPr>
              <a:t> трубочки </a:t>
            </a:r>
            <a:r>
              <a:rPr lang="ru-RU" b="1" dirty="0" err="1">
                <a:solidFill>
                  <a:schemeClr val="bg2"/>
                </a:solidFill>
              </a:rPr>
              <a:t>залишиться</a:t>
            </a:r>
            <a:r>
              <a:rPr lang="ru-RU" b="1" dirty="0">
                <a:solidFill>
                  <a:schemeClr val="bg2"/>
                </a:solidFill>
              </a:rPr>
              <a:t> </a:t>
            </a:r>
            <a:r>
              <a:rPr lang="ru-RU" b="1" dirty="0" err="1">
                <a:solidFill>
                  <a:schemeClr val="bg2"/>
                </a:solidFill>
              </a:rPr>
              <a:t>отвір</a:t>
            </a:r>
            <a:r>
              <a:rPr lang="ru-RU" b="1" dirty="0">
                <a:solidFill>
                  <a:schemeClr val="bg2"/>
                </a:solidFill>
              </a:rPr>
              <a:t> для </a:t>
            </a:r>
            <a:r>
              <a:rPr lang="ru-RU" b="1" dirty="0" err="1">
                <a:solidFill>
                  <a:schemeClr val="bg2"/>
                </a:solidFill>
              </a:rPr>
              <a:t>мотузки</a:t>
            </a:r>
            <a:r>
              <a:rPr lang="ru-RU" b="1" dirty="0">
                <a:solidFill>
                  <a:schemeClr val="bg2"/>
                </a:solidFill>
              </a:rPr>
              <a:t>.</a:t>
            </a:r>
          </a:p>
          <a:p>
            <a:pPr algn="ctr"/>
            <a:endParaRPr lang="uk-UA" sz="2800" dirty="0">
              <a:solidFill>
                <a:schemeClr val="bg2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63CFE0B-AE9A-45BA-A243-E98520709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002" y="0"/>
            <a:ext cx="2965142" cy="3429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7930B4-5E88-4289-942E-EC43C4436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6144" y="3429000"/>
            <a:ext cx="305391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632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D61635F-4393-4423-93B9-7A8B0EC0F42C}"/>
              </a:ext>
            </a:extLst>
          </p:cNvPr>
          <p:cNvSpPr txBox="1"/>
          <p:nvPr/>
        </p:nvSpPr>
        <p:spPr>
          <a:xfrm>
            <a:off x="0" y="511375"/>
            <a:ext cx="638304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Для </a:t>
            </a:r>
            <a:r>
              <a:rPr lang="ru-RU" sz="2800" b="1" dirty="0" err="1"/>
              <a:t>виготовлення</a:t>
            </a:r>
            <a:r>
              <a:rPr lang="ru-RU" sz="2800" b="1" dirty="0"/>
              <a:t> такого </a:t>
            </a:r>
            <a:r>
              <a:rPr lang="ru-RU" sz="2800" b="1" dirty="0" err="1"/>
              <a:t>смаколика</a:t>
            </a:r>
            <a:r>
              <a:rPr lang="ru-RU" sz="2800" b="1" dirty="0"/>
              <a:t> для </a:t>
            </a:r>
            <a:r>
              <a:rPr lang="ru-RU" sz="2800" b="1" dirty="0" err="1"/>
              <a:t>пташок</a:t>
            </a:r>
            <a:r>
              <a:rPr lang="ru-RU" sz="2800" b="1" dirty="0"/>
              <a:t> нам </a:t>
            </a:r>
            <a:r>
              <a:rPr lang="ru-RU" sz="2800" b="1" dirty="0" err="1"/>
              <a:t>потрібні</a:t>
            </a:r>
            <a:r>
              <a:rPr lang="ru-RU" sz="2800" b="1" dirty="0"/>
              <a:t>:</a:t>
            </a:r>
          </a:p>
          <a:p>
            <a:pPr algn="ctr"/>
            <a:r>
              <a:rPr lang="ru-RU" b="1" dirty="0">
                <a:solidFill>
                  <a:schemeClr val="bg2"/>
                </a:solidFill>
              </a:rPr>
              <a:t> </a:t>
            </a:r>
            <a:r>
              <a:rPr lang="ru-RU" sz="2400" b="1" dirty="0" err="1">
                <a:solidFill>
                  <a:schemeClr val="bg2"/>
                </a:solidFill>
              </a:rPr>
              <a:t>соснові</a:t>
            </a:r>
            <a:r>
              <a:rPr lang="ru-RU" sz="2400" b="1" dirty="0">
                <a:solidFill>
                  <a:schemeClr val="bg2"/>
                </a:solidFill>
              </a:rPr>
              <a:t> шишки, </a:t>
            </a:r>
            <a:r>
              <a:rPr lang="ru-RU" sz="2400" b="1" dirty="0" err="1">
                <a:solidFill>
                  <a:schemeClr val="bg2"/>
                </a:solidFill>
              </a:rPr>
              <a:t>зернова</a:t>
            </a:r>
            <a:r>
              <a:rPr lang="ru-RU" sz="2400" b="1" dirty="0">
                <a:solidFill>
                  <a:schemeClr val="bg2"/>
                </a:solidFill>
              </a:rPr>
              <a:t> </a:t>
            </a:r>
            <a:r>
              <a:rPr lang="ru-RU" sz="2400" b="1" dirty="0" err="1">
                <a:solidFill>
                  <a:schemeClr val="bg2"/>
                </a:solidFill>
              </a:rPr>
              <a:t>суміш</a:t>
            </a:r>
            <a:r>
              <a:rPr lang="ru-RU" sz="2400" b="1" dirty="0">
                <a:solidFill>
                  <a:schemeClr val="bg2"/>
                </a:solidFill>
              </a:rPr>
              <a:t> (</a:t>
            </a:r>
            <a:r>
              <a:rPr lang="ru-RU" sz="2400" b="1" dirty="0" err="1">
                <a:solidFill>
                  <a:schemeClr val="bg2"/>
                </a:solidFill>
              </a:rPr>
              <a:t>насіння</a:t>
            </a:r>
            <a:r>
              <a:rPr lang="ru-RU" sz="2400" b="1" dirty="0">
                <a:solidFill>
                  <a:schemeClr val="bg2"/>
                </a:solidFill>
              </a:rPr>
              <a:t> </a:t>
            </a:r>
            <a:r>
              <a:rPr lang="ru-RU" sz="2400" b="1" dirty="0" err="1">
                <a:solidFill>
                  <a:schemeClr val="bg2"/>
                </a:solidFill>
              </a:rPr>
              <a:t>соняшника</a:t>
            </a:r>
            <a:r>
              <a:rPr lang="ru-RU" sz="2400" b="1" dirty="0">
                <a:solidFill>
                  <a:schemeClr val="bg2"/>
                </a:solidFill>
              </a:rPr>
              <a:t> та </a:t>
            </a:r>
            <a:r>
              <a:rPr lang="ru-RU" sz="2400" b="1" dirty="0" err="1">
                <a:solidFill>
                  <a:schemeClr val="bg2"/>
                </a:solidFill>
              </a:rPr>
              <a:t>гарбуза</a:t>
            </a:r>
            <a:r>
              <a:rPr lang="ru-RU" sz="2400" b="1" dirty="0">
                <a:solidFill>
                  <a:schemeClr val="bg2"/>
                </a:solidFill>
              </a:rPr>
              <a:t>, просо, зерно </a:t>
            </a:r>
            <a:r>
              <a:rPr lang="ru-RU" sz="2400" b="1" dirty="0" err="1">
                <a:solidFill>
                  <a:schemeClr val="bg2"/>
                </a:solidFill>
              </a:rPr>
              <a:t>пшениці</a:t>
            </a:r>
            <a:r>
              <a:rPr lang="ru-RU" sz="2400" b="1" dirty="0">
                <a:solidFill>
                  <a:schemeClr val="bg2"/>
                </a:solidFill>
              </a:rPr>
              <a:t>, </a:t>
            </a:r>
            <a:r>
              <a:rPr lang="ru-RU" sz="2400" b="1" dirty="0" err="1">
                <a:solidFill>
                  <a:schemeClr val="bg2"/>
                </a:solidFill>
              </a:rPr>
              <a:t>вівсяна</a:t>
            </a:r>
            <a:r>
              <a:rPr lang="ru-RU" sz="2400" b="1" dirty="0">
                <a:solidFill>
                  <a:schemeClr val="bg2"/>
                </a:solidFill>
              </a:rPr>
              <a:t> крупа), </a:t>
            </a:r>
            <a:r>
              <a:rPr lang="ru-RU" sz="2400" b="1" dirty="0" err="1">
                <a:solidFill>
                  <a:schemeClr val="bg2"/>
                </a:solidFill>
              </a:rPr>
              <a:t>сире</a:t>
            </a:r>
            <a:r>
              <a:rPr lang="ru-RU" sz="2400" b="1" dirty="0">
                <a:solidFill>
                  <a:schemeClr val="bg2"/>
                </a:solidFill>
              </a:rPr>
              <a:t> яйце, по </a:t>
            </a:r>
            <a:r>
              <a:rPr lang="ru-RU" sz="2400" b="1" dirty="0" err="1">
                <a:solidFill>
                  <a:schemeClr val="bg2"/>
                </a:solidFill>
              </a:rPr>
              <a:t>ложці</a:t>
            </a:r>
            <a:r>
              <a:rPr lang="ru-RU" sz="2400" b="1" dirty="0">
                <a:solidFill>
                  <a:schemeClr val="bg2"/>
                </a:solidFill>
              </a:rPr>
              <a:t> меду та </a:t>
            </a:r>
            <a:r>
              <a:rPr lang="ru-RU" sz="2400" b="1" dirty="0" err="1">
                <a:solidFill>
                  <a:schemeClr val="bg2"/>
                </a:solidFill>
              </a:rPr>
              <a:t>борошна</a:t>
            </a:r>
            <a:r>
              <a:rPr lang="ru-RU" sz="2400" b="1" dirty="0">
                <a:solidFill>
                  <a:schemeClr val="bg2"/>
                </a:solidFill>
              </a:rPr>
              <a:t>, </a:t>
            </a:r>
            <a:r>
              <a:rPr lang="ru-RU" sz="2400" b="1" dirty="0" err="1">
                <a:solidFill>
                  <a:schemeClr val="bg2"/>
                </a:solidFill>
              </a:rPr>
              <a:t>ягоди</a:t>
            </a:r>
            <a:r>
              <a:rPr lang="ru-RU" sz="2400" b="1" dirty="0">
                <a:solidFill>
                  <a:schemeClr val="bg2"/>
                </a:solidFill>
              </a:rPr>
              <a:t> </a:t>
            </a:r>
            <a:r>
              <a:rPr lang="ru-RU" sz="2400" b="1" dirty="0" err="1">
                <a:solidFill>
                  <a:schemeClr val="bg2"/>
                </a:solidFill>
              </a:rPr>
              <a:t>калини</a:t>
            </a:r>
            <a:r>
              <a:rPr lang="ru-RU" sz="2400" b="1" dirty="0">
                <a:solidFill>
                  <a:schemeClr val="bg2"/>
                </a:solidFill>
              </a:rPr>
              <a:t> </a:t>
            </a:r>
            <a:r>
              <a:rPr lang="ru-RU" sz="2400" b="1" dirty="0" err="1">
                <a:solidFill>
                  <a:schemeClr val="bg2"/>
                </a:solidFill>
              </a:rPr>
              <a:t>або</a:t>
            </a:r>
            <a:r>
              <a:rPr lang="ru-RU" sz="2400" b="1" dirty="0">
                <a:solidFill>
                  <a:schemeClr val="bg2"/>
                </a:solidFill>
              </a:rPr>
              <a:t> </a:t>
            </a:r>
            <a:r>
              <a:rPr lang="ru-RU" sz="2400" b="1" dirty="0" err="1">
                <a:solidFill>
                  <a:schemeClr val="bg2"/>
                </a:solidFill>
              </a:rPr>
              <a:t>горобини</a:t>
            </a:r>
            <a:r>
              <a:rPr lang="ru-RU" sz="2400" b="1" dirty="0">
                <a:solidFill>
                  <a:schemeClr val="bg2"/>
                </a:solidFill>
              </a:rPr>
              <a:t> та шпагат.</a:t>
            </a:r>
          </a:p>
          <a:p>
            <a:pPr algn="ctr"/>
            <a:endParaRPr lang="ru-RU" sz="2400" b="1" dirty="0">
              <a:solidFill>
                <a:schemeClr val="bg2"/>
              </a:solidFill>
            </a:endParaRPr>
          </a:p>
          <a:p>
            <a:pPr algn="ctr"/>
            <a:r>
              <a:rPr lang="ru-RU" sz="2400" b="1" dirty="0" err="1">
                <a:solidFill>
                  <a:schemeClr val="bg2"/>
                </a:solidFill>
              </a:rPr>
              <a:t>Спочатку</a:t>
            </a:r>
            <a:r>
              <a:rPr lang="ru-RU" sz="2400" b="1" dirty="0">
                <a:solidFill>
                  <a:schemeClr val="bg2"/>
                </a:solidFill>
              </a:rPr>
              <a:t> ми </a:t>
            </a:r>
            <a:r>
              <a:rPr lang="ru-RU" sz="2400" b="1" dirty="0" err="1">
                <a:solidFill>
                  <a:schemeClr val="bg2"/>
                </a:solidFill>
              </a:rPr>
              <a:t>змішуємо</a:t>
            </a:r>
            <a:r>
              <a:rPr lang="ru-RU" sz="2400" b="1" dirty="0">
                <a:solidFill>
                  <a:schemeClr val="bg2"/>
                </a:solidFill>
              </a:rPr>
              <a:t> </a:t>
            </a:r>
            <a:r>
              <a:rPr lang="ru-RU" sz="2400" b="1" dirty="0" err="1">
                <a:solidFill>
                  <a:schemeClr val="bg2"/>
                </a:solidFill>
              </a:rPr>
              <a:t>підготовлене</a:t>
            </a:r>
            <a:r>
              <a:rPr lang="ru-RU" sz="2400" b="1" dirty="0">
                <a:solidFill>
                  <a:schemeClr val="bg2"/>
                </a:solidFill>
              </a:rPr>
              <a:t> зерно, </a:t>
            </a:r>
            <a:r>
              <a:rPr lang="ru-RU" sz="2400" b="1" dirty="0" err="1">
                <a:solidFill>
                  <a:schemeClr val="bg2"/>
                </a:solidFill>
              </a:rPr>
              <a:t>потім</a:t>
            </a:r>
            <a:r>
              <a:rPr lang="ru-RU" sz="2400" b="1" dirty="0">
                <a:solidFill>
                  <a:schemeClr val="bg2"/>
                </a:solidFill>
              </a:rPr>
              <a:t> </a:t>
            </a:r>
            <a:r>
              <a:rPr lang="ru-RU" sz="2400" b="1" dirty="0" err="1">
                <a:solidFill>
                  <a:schemeClr val="bg2"/>
                </a:solidFill>
              </a:rPr>
              <a:t>додаємо</a:t>
            </a:r>
            <a:r>
              <a:rPr lang="ru-RU" sz="2400" b="1" dirty="0">
                <a:solidFill>
                  <a:schemeClr val="bg2"/>
                </a:solidFill>
              </a:rPr>
              <a:t> до </a:t>
            </a:r>
            <a:r>
              <a:rPr lang="ru-RU" sz="2400" b="1" dirty="0" err="1">
                <a:solidFill>
                  <a:schemeClr val="bg2"/>
                </a:solidFill>
              </a:rPr>
              <a:t>нього</a:t>
            </a:r>
            <a:r>
              <a:rPr lang="ru-RU" sz="2400" b="1" dirty="0">
                <a:solidFill>
                  <a:schemeClr val="bg2"/>
                </a:solidFill>
              </a:rPr>
              <a:t> яйце, мед та </a:t>
            </a:r>
            <a:r>
              <a:rPr lang="ru-RU" sz="2400" b="1" dirty="0" err="1">
                <a:solidFill>
                  <a:schemeClr val="bg2"/>
                </a:solidFill>
              </a:rPr>
              <a:t>борошно</a:t>
            </a:r>
            <a:r>
              <a:rPr lang="ru-RU" sz="2400" b="1" dirty="0">
                <a:solidFill>
                  <a:schemeClr val="bg2"/>
                </a:solidFill>
              </a:rPr>
              <a:t>. </a:t>
            </a:r>
            <a:r>
              <a:rPr lang="ru-RU" sz="2400" b="1" dirty="0" err="1">
                <a:solidFill>
                  <a:schemeClr val="bg2"/>
                </a:solidFill>
              </a:rPr>
              <a:t>Всі</a:t>
            </a:r>
            <a:r>
              <a:rPr lang="ru-RU" sz="2400" b="1" dirty="0">
                <a:solidFill>
                  <a:schemeClr val="bg2"/>
                </a:solidFill>
              </a:rPr>
              <a:t> </a:t>
            </a:r>
            <a:r>
              <a:rPr lang="ru-RU" sz="2400" b="1" dirty="0" err="1">
                <a:solidFill>
                  <a:schemeClr val="bg2"/>
                </a:solidFill>
              </a:rPr>
              <a:t>ці</a:t>
            </a:r>
            <a:r>
              <a:rPr lang="ru-RU" sz="2400" b="1" dirty="0">
                <a:solidFill>
                  <a:schemeClr val="bg2"/>
                </a:solidFill>
              </a:rPr>
              <a:t> </a:t>
            </a:r>
            <a:r>
              <a:rPr lang="ru-RU" sz="2400" b="1" dirty="0" err="1">
                <a:solidFill>
                  <a:schemeClr val="bg2"/>
                </a:solidFill>
              </a:rPr>
              <a:t>продукти</a:t>
            </a:r>
            <a:r>
              <a:rPr lang="ru-RU" sz="2400" b="1" dirty="0">
                <a:solidFill>
                  <a:schemeClr val="bg2"/>
                </a:solidFill>
              </a:rPr>
              <a:t> </a:t>
            </a:r>
            <a:r>
              <a:rPr lang="ru-RU" sz="2400" b="1" dirty="0" err="1">
                <a:solidFill>
                  <a:schemeClr val="bg2"/>
                </a:solidFill>
              </a:rPr>
              <a:t>потрібно</a:t>
            </a:r>
            <a:r>
              <a:rPr lang="ru-RU" sz="2400" b="1" dirty="0">
                <a:solidFill>
                  <a:schemeClr val="bg2"/>
                </a:solidFill>
              </a:rPr>
              <a:t> </a:t>
            </a:r>
            <a:r>
              <a:rPr lang="ru-RU" sz="2400" b="1" dirty="0" err="1">
                <a:solidFill>
                  <a:schemeClr val="bg2"/>
                </a:solidFill>
              </a:rPr>
              <a:t>гарно</a:t>
            </a:r>
            <a:r>
              <a:rPr lang="ru-RU" sz="2400" b="1" dirty="0">
                <a:solidFill>
                  <a:schemeClr val="bg2"/>
                </a:solidFill>
              </a:rPr>
              <a:t> </a:t>
            </a:r>
            <a:r>
              <a:rPr lang="ru-RU" sz="2400" b="1" dirty="0" err="1">
                <a:solidFill>
                  <a:schemeClr val="bg2"/>
                </a:solidFill>
              </a:rPr>
              <a:t>перемішати</a:t>
            </a:r>
            <a:r>
              <a:rPr lang="ru-RU" sz="2400" b="1" dirty="0">
                <a:solidFill>
                  <a:schemeClr val="bg2"/>
                </a:solidFill>
              </a:rPr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9085DB-07CE-4AA3-A5EB-436B621DA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043" y="71021"/>
            <a:ext cx="3195963" cy="34889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800EA8-1D96-4BD0-A277-554E24AB3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7670" y="3559946"/>
            <a:ext cx="3314330" cy="32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1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D61635F-4393-4423-93B9-7A8B0EC0F42C}"/>
              </a:ext>
            </a:extLst>
          </p:cNvPr>
          <p:cNvSpPr txBox="1"/>
          <p:nvPr/>
        </p:nvSpPr>
        <p:spPr>
          <a:xfrm>
            <a:off x="0" y="511375"/>
            <a:ext cx="6383043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chemeClr val="bg2"/>
                </a:solidFill>
              </a:rPr>
              <a:t>Потім</a:t>
            </a:r>
            <a:r>
              <a:rPr lang="ru-RU" sz="2400" b="1" dirty="0">
                <a:solidFill>
                  <a:schemeClr val="bg2"/>
                </a:solidFill>
              </a:rPr>
              <a:t> </a:t>
            </a:r>
            <a:r>
              <a:rPr lang="ru-RU" sz="2400" b="1" dirty="0" err="1">
                <a:solidFill>
                  <a:schemeClr val="bg2"/>
                </a:solidFill>
              </a:rPr>
              <a:t>цією</a:t>
            </a:r>
            <a:r>
              <a:rPr lang="ru-RU" sz="2400" b="1" dirty="0">
                <a:solidFill>
                  <a:schemeClr val="bg2"/>
                </a:solidFill>
              </a:rPr>
              <a:t> </a:t>
            </a:r>
            <a:r>
              <a:rPr lang="ru-RU" sz="2400" b="1" dirty="0" err="1">
                <a:solidFill>
                  <a:schemeClr val="bg2"/>
                </a:solidFill>
              </a:rPr>
              <a:t>сумішшю</a:t>
            </a:r>
            <a:r>
              <a:rPr lang="ru-RU" sz="2400" b="1" dirty="0">
                <a:solidFill>
                  <a:schemeClr val="bg2"/>
                </a:solidFill>
              </a:rPr>
              <a:t> </a:t>
            </a:r>
            <a:r>
              <a:rPr lang="ru-RU" sz="2400" b="1" dirty="0" err="1">
                <a:solidFill>
                  <a:schemeClr val="bg2"/>
                </a:solidFill>
              </a:rPr>
              <a:t>наповнити</a:t>
            </a:r>
            <a:r>
              <a:rPr lang="ru-RU" sz="2400" b="1" dirty="0">
                <a:solidFill>
                  <a:schemeClr val="bg2"/>
                </a:solidFill>
              </a:rPr>
              <a:t> </a:t>
            </a:r>
            <a:r>
              <a:rPr lang="ru-RU" sz="2400" b="1" dirty="0" err="1">
                <a:solidFill>
                  <a:schemeClr val="bg2"/>
                </a:solidFill>
              </a:rPr>
              <a:t>наші</a:t>
            </a:r>
            <a:r>
              <a:rPr lang="ru-RU" sz="2400" b="1" dirty="0">
                <a:solidFill>
                  <a:schemeClr val="bg2"/>
                </a:solidFill>
              </a:rPr>
              <a:t> шишки. </a:t>
            </a:r>
            <a:r>
              <a:rPr lang="ru-RU" sz="2400" b="1" dirty="0" err="1">
                <a:solidFill>
                  <a:schemeClr val="bg2"/>
                </a:solidFill>
              </a:rPr>
              <a:t>Такі</a:t>
            </a:r>
            <a:r>
              <a:rPr lang="ru-RU" sz="2400" b="1" dirty="0">
                <a:solidFill>
                  <a:schemeClr val="bg2"/>
                </a:solidFill>
              </a:rPr>
              <a:t> </a:t>
            </a:r>
            <a:r>
              <a:rPr lang="ru-RU" sz="2400" b="1" dirty="0" err="1">
                <a:solidFill>
                  <a:schemeClr val="bg2"/>
                </a:solidFill>
              </a:rPr>
              <a:t>зернові</a:t>
            </a:r>
            <a:r>
              <a:rPr lang="ru-RU" sz="2400" b="1" dirty="0">
                <a:solidFill>
                  <a:schemeClr val="bg2"/>
                </a:solidFill>
              </a:rPr>
              <a:t> </a:t>
            </a:r>
            <a:r>
              <a:rPr lang="ru-RU" sz="2400" b="1" dirty="0" err="1">
                <a:solidFill>
                  <a:schemeClr val="bg2"/>
                </a:solidFill>
              </a:rPr>
              <a:t>смаколики</a:t>
            </a:r>
            <a:r>
              <a:rPr lang="ru-RU" sz="2400" b="1" dirty="0">
                <a:solidFill>
                  <a:schemeClr val="bg2"/>
                </a:solidFill>
              </a:rPr>
              <a:t> </a:t>
            </a:r>
            <a:r>
              <a:rPr lang="ru-RU" sz="2400" b="1" dirty="0" err="1">
                <a:solidFill>
                  <a:schemeClr val="bg2"/>
                </a:solidFill>
              </a:rPr>
              <a:t>потрібно</a:t>
            </a:r>
            <a:r>
              <a:rPr lang="ru-RU" sz="2400" b="1" dirty="0">
                <a:solidFill>
                  <a:schemeClr val="bg2"/>
                </a:solidFill>
              </a:rPr>
              <a:t> </a:t>
            </a:r>
            <a:r>
              <a:rPr lang="ru-RU" sz="2400" b="1" dirty="0" err="1">
                <a:solidFill>
                  <a:schemeClr val="bg2"/>
                </a:solidFill>
              </a:rPr>
              <a:t>розмістити</a:t>
            </a:r>
            <a:r>
              <a:rPr lang="ru-RU" sz="2400" b="1" dirty="0">
                <a:solidFill>
                  <a:schemeClr val="bg2"/>
                </a:solidFill>
              </a:rPr>
              <a:t> на </a:t>
            </a:r>
            <a:r>
              <a:rPr lang="ru-RU" sz="2400" b="1" dirty="0" err="1">
                <a:solidFill>
                  <a:schemeClr val="bg2"/>
                </a:solidFill>
              </a:rPr>
              <a:t>деякий</a:t>
            </a:r>
            <a:r>
              <a:rPr lang="ru-RU" sz="2400" b="1" dirty="0">
                <a:solidFill>
                  <a:schemeClr val="bg2"/>
                </a:solidFill>
              </a:rPr>
              <a:t> час в </a:t>
            </a:r>
            <a:r>
              <a:rPr lang="ru-RU" sz="2400" b="1" dirty="0" err="1">
                <a:solidFill>
                  <a:schemeClr val="bg2"/>
                </a:solidFill>
              </a:rPr>
              <a:t>холоді</a:t>
            </a:r>
            <a:r>
              <a:rPr lang="ru-RU" sz="2400" b="1" dirty="0">
                <a:solidFill>
                  <a:schemeClr val="bg2"/>
                </a:solidFill>
              </a:rPr>
              <a:t>, </a:t>
            </a:r>
            <a:r>
              <a:rPr lang="ru-RU" sz="2400" b="1" dirty="0" err="1">
                <a:solidFill>
                  <a:schemeClr val="bg2"/>
                </a:solidFill>
              </a:rPr>
              <a:t>дати</a:t>
            </a:r>
            <a:r>
              <a:rPr lang="ru-RU" sz="2400" b="1" dirty="0">
                <a:solidFill>
                  <a:schemeClr val="bg2"/>
                </a:solidFill>
              </a:rPr>
              <a:t> </a:t>
            </a:r>
            <a:r>
              <a:rPr lang="ru-RU" sz="2400" b="1" dirty="0" err="1">
                <a:solidFill>
                  <a:schemeClr val="bg2"/>
                </a:solidFill>
              </a:rPr>
              <a:t>їм</a:t>
            </a:r>
            <a:r>
              <a:rPr lang="ru-RU" sz="2400" b="1" dirty="0">
                <a:solidFill>
                  <a:schemeClr val="bg2"/>
                </a:solidFill>
              </a:rPr>
              <a:t> </a:t>
            </a:r>
            <a:r>
              <a:rPr lang="ru-RU" sz="2400" b="1" dirty="0" err="1">
                <a:solidFill>
                  <a:schemeClr val="bg2"/>
                </a:solidFill>
              </a:rPr>
              <a:t>застигнути</a:t>
            </a:r>
            <a:r>
              <a:rPr lang="ru-RU" sz="2400" b="1" dirty="0">
                <a:solidFill>
                  <a:schemeClr val="bg2"/>
                </a:solidFill>
              </a:rPr>
              <a:t>. </a:t>
            </a:r>
            <a:r>
              <a:rPr lang="ru-RU" sz="2400" b="1" dirty="0" err="1">
                <a:solidFill>
                  <a:schemeClr val="bg2"/>
                </a:solidFill>
              </a:rPr>
              <a:t>Прикрасити</a:t>
            </a:r>
            <a:r>
              <a:rPr lang="ru-RU" sz="2400" b="1" dirty="0">
                <a:solidFill>
                  <a:schemeClr val="bg2"/>
                </a:solidFill>
              </a:rPr>
              <a:t> </a:t>
            </a:r>
            <a:r>
              <a:rPr lang="ru-RU" sz="2400" b="1" dirty="0" err="1">
                <a:solidFill>
                  <a:schemeClr val="bg2"/>
                </a:solidFill>
              </a:rPr>
              <a:t>їх</a:t>
            </a:r>
            <a:r>
              <a:rPr lang="ru-RU" sz="2400" b="1" dirty="0">
                <a:solidFill>
                  <a:schemeClr val="bg2"/>
                </a:solidFill>
              </a:rPr>
              <a:t> </a:t>
            </a:r>
            <a:r>
              <a:rPr lang="ru-RU" sz="2400" b="1" dirty="0" err="1">
                <a:solidFill>
                  <a:schemeClr val="bg2"/>
                </a:solidFill>
              </a:rPr>
              <a:t>можна</a:t>
            </a:r>
            <a:r>
              <a:rPr lang="ru-RU" sz="2400" b="1" dirty="0">
                <a:solidFill>
                  <a:schemeClr val="bg2"/>
                </a:solidFill>
              </a:rPr>
              <a:t> ягодами </a:t>
            </a:r>
            <a:r>
              <a:rPr lang="ru-RU" sz="2400" b="1" dirty="0" err="1">
                <a:solidFill>
                  <a:schemeClr val="bg2"/>
                </a:solidFill>
              </a:rPr>
              <a:t>калини</a:t>
            </a:r>
            <a:r>
              <a:rPr lang="ru-RU" sz="2400" b="1" dirty="0">
                <a:solidFill>
                  <a:schemeClr val="bg2"/>
                </a:solidFill>
              </a:rPr>
              <a:t> </a:t>
            </a:r>
            <a:r>
              <a:rPr lang="ru-RU" sz="2400" b="1" dirty="0" err="1">
                <a:solidFill>
                  <a:schemeClr val="bg2"/>
                </a:solidFill>
              </a:rPr>
              <a:t>чи</a:t>
            </a:r>
            <a:r>
              <a:rPr lang="ru-RU" sz="2400" b="1" dirty="0">
                <a:solidFill>
                  <a:schemeClr val="bg2"/>
                </a:solidFill>
              </a:rPr>
              <a:t> </a:t>
            </a:r>
            <a:r>
              <a:rPr lang="ru-RU" sz="2400" b="1" dirty="0" err="1">
                <a:solidFill>
                  <a:schemeClr val="bg2"/>
                </a:solidFill>
              </a:rPr>
              <a:t>горобини</a:t>
            </a:r>
            <a:r>
              <a:rPr lang="ru-RU" sz="2400" b="1" dirty="0">
                <a:solidFill>
                  <a:schemeClr val="bg2"/>
                </a:solidFill>
              </a:rPr>
              <a:t>, </a:t>
            </a:r>
            <a:r>
              <a:rPr lang="ru-RU" sz="2400" b="1" dirty="0" err="1">
                <a:solidFill>
                  <a:schemeClr val="bg2"/>
                </a:solidFill>
              </a:rPr>
              <a:t>прив'язавши</a:t>
            </a:r>
            <a:r>
              <a:rPr lang="ru-RU" sz="2400" b="1">
                <a:solidFill>
                  <a:schemeClr val="bg2"/>
                </a:solidFill>
              </a:rPr>
              <a:t> до </a:t>
            </a:r>
            <a:r>
              <a:rPr lang="ru-RU" sz="2400" b="1" dirty="0">
                <a:solidFill>
                  <a:schemeClr val="bg2"/>
                </a:solidFill>
              </a:rPr>
              <a:t>шишки шпагатом.</a:t>
            </a:r>
          </a:p>
          <a:p>
            <a:pPr algn="ctr"/>
            <a:endParaRPr lang="ru-RU" sz="2400" b="1" dirty="0">
              <a:solidFill>
                <a:schemeClr val="bg2"/>
              </a:solidFill>
            </a:endParaRPr>
          </a:p>
          <a:p>
            <a:pPr algn="ctr"/>
            <a:r>
              <a:rPr lang="ru-RU" sz="2400" b="1" dirty="0">
                <a:solidFill>
                  <a:schemeClr val="bg2"/>
                </a:solidFill>
              </a:rPr>
              <a:t>Коли </a:t>
            </a:r>
            <a:r>
              <a:rPr lang="ru-RU" sz="2400" b="1" dirty="0" err="1">
                <a:solidFill>
                  <a:schemeClr val="bg2"/>
                </a:solidFill>
              </a:rPr>
              <a:t>наші</a:t>
            </a:r>
            <a:r>
              <a:rPr lang="ru-RU" sz="2400" b="1" dirty="0">
                <a:solidFill>
                  <a:schemeClr val="bg2"/>
                </a:solidFill>
              </a:rPr>
              <a:t> «</a:t>
            </a:r>
            <a:r>
              <a:rPr lang="ru-RU" sz="2400" b="1" dirty="0" err="1">
                <a:solidFill>
                  <a:schemeClr val="bg2"/>
                </a:solidFill>
              </a:rPr>
              <a:t>зернові</a:t>
            </a:r>
            <a:r>
              <a:rPr lang="ru-RU" sz="2400" b="1" dirty="0">
                <a:solidFill>
                  <a:schemeClr val="bg2"/>
                </a:solidFill>
              </a:rPr>
              <a:t> пряники» </a:t>
            </a:r>
            <a:r>
              <a:rPr lang="ru-RU" sz="2400" b="1" dirty="0" err="1">
                <a:solidFill>
                  <a:schemeClr val="bg2"/>
                </a:solidFill>
              </a:rPr>
              <a:t>готові</a:t>
            </a:r>
            <a:r>
              <a:rPr lang="ru-RU" sz="2400" b="1" dirty="0">
                <a:solidFill>
                  <a:schemeClr val="bg2"/>
                </a:solidFill>
              </a:rPr>
              <a:t>, </a:t>
            </a:r>
            <a:r>
              <a:rPr lang="ru-RU" sz="2400" b="1" dirty="0" err="1">
                <a:solidFill>
                  <a:schemeClr val="bg2"/>
                </a:solidFill>
              </a:rPr>
              <a:t>розвішуємо</a:t>
            </a:r>
            <a:r>
              <a:rPr lang="ru-RU" sz="2400" b="1" dirty="0">
                <a:solidFill>
                  <a:schemeClr val="bg2"/>
                </a:solidFill>
              </a:rPr>
              <a:t> </a:t>
            </a:r>
            <a:r>
              <a:rPr lang="ru-RU" sz="2400" b="1" dirty="0" err="1">
                <a:solidFill>
                  <a:schemeClr val="bg2"/>
                </a:solidFill>
              </a:rPr>
              <a:t>їх</a:t>
            </a:r>
            <a:r>
              <a:rPr lang="ru-RU" sz="2400" b="1" dirty="0">
                <a:solidFill>
                  <a:schemeClr val="bg2"/>
                </a:solidFill>
              </a:rPr>
              <a:t> на </a:t>
            </a:r>
            <a:r>
              <a:rPr lang="ru-RU" sz="2400" b="1" dirty="0" err="1">
                <a:solidFill>
                  <a:schemeClr val="bg2"/>
                </a:solidFill>
              </a:rPr>
              <a:t>гілках</a:t>
            </a:r>
            <a:r>
              <a:rPr lang="ru-RU" sz="2400" b="1" dirty="0">
                <a:solidFill>
                  <a:schemeClr val="bg2"/>
                </a:solidFill>
              </a:rPr>
              <a:t> дерев у саду. А для </a:t>
            </a:r>
            <a:r>
              <a:rPr lang="ru-RU" sz="2400" b="1" dirty="0" err="1">
                <a:solidFill>
                  <a:schemeClr val="bg2"/>
                </a:solidFill>
              </a:rPr>
              <a:t>синичок</a:t>
            </a:r>
            <a:r>
              <a:rPr lang="ru-RU" sz="2400" b="1" dirty="0">
                <a:solidFill>
                  <a:schemeClr val="bg2"/>
                </a:solidFill>
              </a:rPr>
              <a:t> та </a:t>
            </a:r>
            <a:r>
              <a:rPr lang="ru-RU" sz="2400" b="1" dirty="0" err="1">
                <a:solidFill>
                  <a:schemeClr val="bg2"/>
                </a:solidFill>
              </a:rPr>
              <a:t>дятлів</a:t>
            </a:r>
            <a:r>
              <a:rPr lang="ru-RU" sz="2400" b="1" dirty="0">
                <a:solidFill>
                  <a:schemeClr val="bg2"/>
                </a:solidFill>
              </a:rPr>
              <a:t> </a:t>
            </a:r>
            <a:r>
              <a:rPr lang="ru-RU" sz="2400" b="1" dirty="0" err="1">
                <a:solidFill>
                  <a:schemeClr val="bg2"/>
                </a:solidFill>
              </a:rPr>
              <a:t>приготуйте</a:t>
            </a:r>
            <a:r>
              <a:rPr lang="ru-RU" sz="2400" b="1" dirty="0">
                <a:solidFill>
                  <a:schemeClr val="bg2"/>
                </a:solidFill>
              </a:rPr>
              <a:t> </a:t>
            </a:r>
            <a:r>
              <a:rPr lang="ru-RU" sz="2400" b="1" dirty="0" err="1">
                <a:solidFill>
                  <a:schemeClr val="bg2"/>
                </a:solidFill>
              </a:rPr>
              <a:t>шматочок</a:t>
            </a:r>
            <a:r>
              <a:rPr lang="ru-RU" sz="2400" b="1" dirty="0">
                <a:solidFill>
                  <a:schemeClr val="bg2"/>
                </a:solidFill>
              </a:rPr>
              <a:t> сирого </a:t>
            </a:r>
            <a:r>
              <a:rPr lang="ru-RU" sz="2400" b="1" dirty="0" err="1">
                <a:solidFill>
                  <a:schemeClr val="bg2"/>
                </a:solidFill>
              </a:rPr>
              <a:t>несолоного</a:t>
            </a:r>
            <a:r>
              <a:rPr lang="ru-RU" sz="2400" b="1" dirty="0">
                <a:solidFill>
                  <a:schemeClr val="bg2"/>
                </a:solidFill>
              </a:rPr>
              <a:t> сала!</a:t>
            </a:r>
          </a:p>
          <a:p>
            <a:pPr algn="ctr"/>
            <a:endParaRPr lang="ru-RU" sz="2400" b="1" dirty="0">
              <a:solidFill>
                <a:schemeClr val="bg2"/>
              </a:solidFill>
            </a:endParaRPr>
          </a:p>
          <a:p>
            <a:pPr algn="ctr"/>
            <a:r>
              <a:rPr lang="ru-RU" sz="2400" b="1" dirty="0"/>
              <a:t>Прикрась </a:t>
            </a:r>
            <a:r>
              <a:rPr lang="ru-RU" sz="2400" b="1" dirty="0" err="1"/>
              <a:t>цими</a:t>
            </a:r>
            <a:r>
              <a:rPr lang="ru-RU" sz="2400" b="1" dirty="0"/>
              <a:t> </a:t>
            </a:r>
            <a:r>
              <a:rPr lang="ru-RU" sz="2400" b="1" dirty="0" err="1"/>
              <a:t>смаколиками</a:t>
            </a:r>
            <a:r>
              <a:rPr lang="ru-RU" sz="2400" b="1" dirty="0"/>
              <a:t> дерева у </a:t>
            </a:r>
            <a:r>
              <a:rPr lang="ru-RU" sz="2400" b="1" dirty="0" err="1"/>
              <a:t>своєму</a:t>
            </a:r>
            <a:r>
              <a:rPr lang="ru-RU" sz="2400" b="1" dirty="0"/>
              <a:t> садку </a:t>
            </a:r>
            <a:r>
              <a:rPr lang="ru-RU" sz="2400" b="1" dirty="0" err="1"/>
              <a:t>або</a:t>
            </a:r>
            <a:r>
              <a:rPr lang="ru-RU" sz="2400" b="1" dirty="0"/>
              <a:t> </a:t>
            </a:r>
            <a:r>
              <a:rPr lang="ru-RU" sz="2400" b="1" dirty="0" err="1"/>
              <a:t>шкільному</a:t>
            </a:r>
            <a:r>
              <a:rPr lang="ru-RU" sz="2400" b="1" dirty="0"/>
              <a:t> парку — і пташки </a:t>
            </a:r>
            <a:r>
              <a:rPr lang="ru-RU" sz="2400" b="1" dirty="0" err="1"/>
              <a:t>будуть</a:t>
            </a:r>
            <a:r>
              <a:rPr lang="ru-RU" sz="2400" b="1" dirty="0"/>
              <a:t> </a:t>
            </a:r>
            <a:r>
              <a:rPr lang="ru-RU" sz="2400" b="1" dirty="0" err="1"/>
              <a:t>тобі</a:t>
            </a:r>
            <a:r>
              <a:rPr lang="ru-RU" sz="2400" b="1" dirty="0"/>
              <a:t> </a:t>
            </a:r>
            <a:r>
              <a:rPr lang="ru-RU" sz="2400" b="1" dirty="0" err="1"/>
              <a:t>дуже</a:t>
            </a:r>
            <a:r>
              <a:rPr lang="ru-RU" sz="2400" b="1" dirty="0"/>
              <a:t> </a:t>
            </a:r>
            <a:r>
              <a:rPr lang="ru-RU" sz="2400" b="1" dirty="0" err="1"/>
              <a:t>вдячні</a:t>
            </a:r>
            <a:r>
              <a:rPr lang="ru-RU" sz="2400" b="1" dirty="0"/>
              <a:t> за </a:t>
            </a:r>
            <a:r>
              <a:rPr lang="ru-RU" sz="2400" b="1" dirty="0" err="1"/>
              <a:t>такі</a:t>
            </a:r>
            <a:r>
              <a:rPr lang="ru-RU" sz="2400" b="1" dirty="0"/>
              <a:t> </a:t>
            </a:r>
            <a:r>
              <a:rPr lang="ru-RU" sz="2400" b="1" dirty="0" err="1"/>
              <a:t>смачні</a:t>
            </a:r>
            <a:r>
              <a:rPr lang="ru-RU" sz="2400" b="1" dirty="0"/>
              <a:t> та </a:t>
            </a:r>
            <a:r>
              <a:rPr lang="ru-RU" sz="2400" b="1" dirty="0" err="1"/>
              <a:t>оригінальні</a:t>
            </a:r>
            <a:r>
              <a:rPr lang="ru-RU" sz="2400" b="1" dirty="0"/>
              <a:t> </a:t>
            </a:r>
            <a:r>
              <a:rPr lang="ru-RU" sz="2400" b="1" dirty="0" err="1"/>
              <a:t>обіди</a:t>
            </a:r>
            <a:r>
              <a:rPr lang="ru-RU" sz="2400" b="1" dirty="0"/>
              <a:t>!</a:t>
            </a:r>
          </a:p>
          <a:p>
            <a:pPr algn="ctr"/>
            <a:endParaRPr lang="ru-RU" sz="2400" b="1" dirty="0">
              <a:solidFill>
                <a:schemeClr val="bg2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203BE9D-8466-4B92-90F9-D2B97A9B6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512" y="64362"/>
            <a:ext cx="2823100" cy="33002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E99FD2-A675-4B7D-AB02-47C493A36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9410" y="64361"/>
            <a:ext cx="2823100" cy="33002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E070DD-0A62-445E-AA8D-CC9479EAF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6510" y="3429000"/>
            <a:ext cx="2823101" cy="33646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84E96F-8488-4DCE-A1CC-2E61D20B55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0346" y="3429000"/>
            <a:ext cx="2823101" cy="336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1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F38442-B051-40D8-825F-362AA71EA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12192000" cy="639192"/>
          </a:xfrm>
        </p:spPr>
        <p:txBody>
          <a:bodyPr>
            <a:noAutofit/>
          </a:bodyPr>
          <a:lstStyle/>
          <a:p>
            <a:pPr algn="ctr"/>
            <a:r>
              <a:rPr lang="uk-UA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Чому потрібно допомагати птахам взимку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869FF70-D1C8-46F6-902E-587C118448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330" y="639193"/>
            <a:ext cx="11603115" cy="5355207"/>
          </a:xfrm>
        </p:spPr>
        <p:txBody>
          <a:bodyPr>
            <a:normAutofit fontScale="85000" lnSpcReduction="20000"/>
          </a:bodyPr>
          <a:lstStyle/>
          <a:p>
            <a:endParaRPr lang="uk-UA" dirty="0"/>
          </a:p>
          <a:p>
            <a:pPr algn="ctr"/>
            <a:r>
              <a:rPr lang="uk-UA" sz="2400" b="1" dirty="0">
                <a:solidFill>
                  <a:schemeClr val="tx1"/>
                </a:solidFill>
              </a:rPr>
              <a:t>Найперше, і одне з найважливіших питань – коли саме починати підгодовувати птахів взимку, і коли необхідно припинити це? </a:t>
            </a:r>
          </a:p>
          <a:p>
            <a:pPr algn="ctr"/>
            <a:r>
              <a:rPr lang="uk-UA" sz="2400" b="1" dirty="0"/>
              <a:t>	Дикі птахи протягом усього року здатні самостійно знаходити собі їжу.</a:t>
            </a:r>
            <a:r>
              <a:rPr lang="ru-RU" sz="2400" b="1" dirty="0"/>
              <a:t> В зимовий </a:t>
            </a:r>
            <a:r>
              <a:rPr lang="ru-RU" sz="2400" b="1" dirty="0" err="1"/>
              <a:t>період</a:t>
            </a:r>
            <a:r>
              <a:rPr lang="ru-RU" sz="2400" b="1" dirty="0"/>
              <a:t> </a:t>
            </a:r>
            <a:r>
              <a:rPr lang="ru-RU" sz="2400" b="1" dirty="0" err="1"/>
              <a:t>холоднокровні</a:t>
            </a:r>
            <a:r>
              <a:rPr lang="ru-RU" sz="2400" b="1" dirty="0"/>
              <a:t> </a:t>
            </a:r>
            <a:r>
              <a:rPr lang="ru-RU" sz="2400" b="1" dirty="0" err="1"/>
              <a:t>комахи</a:t>
            </a:r>
            <a:r>
              <a:rPr lang="ru-RU" sz="2400" b="1" dirty="0"/>
              <a:t> </a:t>
            </a:r>
            <a:r>
              <a:rPr lang="ru-RU" sz="2400" b="1" dirty="0" err="1"/>
              <a:t>впадають</a:t>
            </a:r>
            <a:r>
              <a:rPr lang="ru-RU" sz="2400" b="1" dirty="0"/>
              <a:t> в </a:t>
            </a:r>
            <a:r>
              <a:rPr lang="ru-RU" sz="2400" b="1" dirty="0" err="1"/>
              <a:t>сплячку</a:t>
            </a:r>
            <a:r>
              <a:rPr lang="ru-RU" sz="2400" b="1" dirty="0"/>
              <a:t> до </a:t>
            </a:r>
            <a:r>
              <a:rPr lang="ru-RU" sz="2400" b="1" dirty="0" err="1"/>
              <a:t>настання</a:t>
            </a:r>
            <a:r>
              <a:rPr lang="ru-RU" sz="2400" b="1" dirty="0"/>
              <a:t> </a:t>
            </a:r>
            <a:r>
              <a:rPr lang="ru-RU" sz="2400" b="1" dirty="0" err="1"/>
              <a:t>весняного</a:t>
            </a:r>
            <a:r>
              <a:rPr lang="ru-RU" sz="2400" b="1" dirty="0"/>
              <a:t> тепла, а так як вони є </a:t>
            </a:r>
            <a:r>
              <a:rPr lang="ru-RU" sz="2400" b="1" dirty="0" err="1"/>
              <a:t>основним</a:t>
            </a:r>
            <a:r>
              <a:rPr lang="ru-RU" sz="2400" b="1" dirty="0"/>
              <a:t> </a:t>
            </a:r>
            <a:r>
              <a:rPr lang="ru-RU" sz="2400" b="1" dirty="0" err="1"/>
              <a:t>джерелом</a:t>
            </a:r>
            <a:r>
              <a:rPr lang="ru-RU" sz="2400" b="1" dirty="0"/>
              <a:t> </a:t>
            </a:r>
            <a:r>
              <a:rPr lang="ru-RU" sz="2400" b="1" dirty="0" err="1"/>
              <a:t>живлення</a:t>
            </a:r>
            <a:r>
              <a:rPr lang="ru-RU" sz="2400" b="1" dirty="0"/>
              <a:t> для </a:t>
            </a:r>
            <a:r>
              <a:rPr lang="ru-RU" sz="2400" b="1" dirty="0" err="1"/>
              <a:t>більшості</a:t>
            </a:r>
            <a:r>
              <a:rPr lang="ru-RU" sz="2400" b="1" dirty="0"/>
              <a:t> </a:t>
            </a:r>
            <a:r>
              <a:rPr lang="ru-RU" sz="2400" b="1" dirty="0" err="1"/>
              <a:t>птахів</a:t>
            </a:r>
            <a:r>
              <a:rPr lang="ru-RU" sz="2400" b="1" dirty="0"/>
              <a:t>, то з </a:t>
            </a:r>
            <a:r>
              <a:rPr lang="ru-RU" sz="2400" b="1" dirty="0" err="1"/>
              <a:t>настанням</a:t>
            </a:r>
            <a:r>
              <a:rPr lang="ru-RU" sz="2400" b="1" dirty="0"/>
              <a:t> </a:t>
            </a:r>
            <a:r>
              <a:rPr lang="ru-RU" sz="2400" b="1" dirty="0" err="1"/>
              <a:t>холодів</a:t>
            </a:r>
            <a:r>
              <a:rPr lang="ru-RU" sz="2400" b="1" dirty="0"/>
              <a:t> </a:t>
            </a:r>
            <a:r>
              <a:rPr lang="ru-RU" sz="2400" b="1" dirty="0" err="1"/>
              <a:t>їм</a:t>
            </a:r>
            <a:r>
              <a:rPr lang="ru-RU" sz="2400" b="1" dirty="0"/>
              <a:t> доводиться </a:t>
            </a:r>
            <a:r>
              <a:rPr lang="ru-RU" sz="2400" b="1" dirty="0" err="1"/>
              <a:t>перебудовувати</a:t>
            </a:r>
            <a:r>
              <a:rPr lang="ru-RU" sz="2400" b="1" dirty="0"/>
              <a:t> </a:t>
            </a:r>
            <a:r>
              <a:rPr lang="ru-RU" sz="2400" b="1" dirty="0" err="1"/>
              <a:t>свій</a:t>
            </a:r>
            <a:r>
              <a:rPr lang="ru-RU" sz="2400" b="1" dirty="0"/>
              <a:t> </a:t>
            </a:r>
            <a:r>
              <a:rPr lang="ru-RU" sz="2400" b="1" dirty="0" err="1"/>
              <a:t>раціон</a:t>
            </a:r>
            <a:r>
              <a:rPr lang="ru-RU" sz="2400" b="1" dirty="0"/>
              <a:t>.</a:t>
            </a:r>
            <a:r>
              <a:rPr lang="uk-UA" sz="2400" b="1" dirty="0"/>
              <a:t> 													Під час суворої зимової погоди птахи можуть втратити доступ до їжі, і можуть досить швидко померти від голоду. Саме тоді допомога у вигляді підгодівлі стане дуже доречною – тимчасово втративши доступ до природної кормової бази, птахи зможуть знайти їжу в годівницях, щоб уникнути виснаження і смерті.								У зимовий період велика частина птахів гине саме через голод, саме тому так важливо допомогти їм пережити найважчий час, коли природний корм практично недоступний, а організм через холод вимагає навіть більшої, ніж звичайно, кількості їжі, адже птахам необхідно підтримувати постійну температуру тіла, і чим холодніше на вулиці, тим більше енергії йде на це у організму. Сам по собі холод не такий небезпечний, як його поєднання зі снігом або ожеледицею, який перекриває шлях до їжі, така погода для птахів – дуже несприятлива, і саме в такі періоди відзначається найбільша смертність серед пернатих.</a:t>
            </a:r>
          </a:p>
        </p:txBody>
      </p:sp>
    </p:spTree>
    <p:extLst>
      <p:ext uri="{BB962C8B-B14F-4D97-AF65-F5344CB8AC3E}">
        <p14:creationId xmlns:p14="http://schemas.microsoft.com/office/powerpoint/2010/main" val="3716888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2624AD-E41B-43A3-90BB-663839EB6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96644"/>
          </a:xfrm>
        </p:spPr>
        <p:txBody>
          <a:bodyPr>
            <a:normAutofit/>
          </a:bodyPr>
          <a:lstStyle/>
          <a:p>
            <a:pPr algn="ctr"/>
            <a:r>
              <a:rPr lang="uk-UA" sz="4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Зимуючі птахи</a:t>
            </a:r>
          </a:p>
        </p:txBody>
      </p:sp>
      <p:pic>
        <p:nvPicPr>
          <p:cNvPr id="6" name="Місце для зображення 5">
            <a:extLst>
              <a:ext uri="{FF2B5EF4-FFF2-40B4-BE49-F238E27FC236}">
                <a16:creationId xmlns:a16="http://schemas.microsoft.com/office/drawing/2014/main" id="{58463ACD-36AE-4B33-8C20-F9AE8A08ACB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0" r="26100"/>
          <a:stretch>
            <a:fillRect/>
          </a:stretch>
        </p:blipFill>
        <p:spPr>
          <a:xfrm>
            <a:off x="696048" y="896644"/>
            <a:ext cx="3280974" cy="4580877"/>
          </a:xfrm>
        </p:spPr>
      </p:pic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FC03F39-7A3F-49B5-B9E6-32A3E937B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2812" y="967666"/>
            <a:ext cx="6021388" cy="4095400"/>
          </a:xfrm>
        </p:spPr>
        <p:txBody>
          <a:bodyPr>
            <a:noAutofit/>
          </a:bodyPr>
          <a:lstStyle/>
          <a:p>
            <a:pPr algn="ctr"/>
            <a:r>
              <a:rPr lang="uk-UA" sz="4300" b="1" dirty="0">
                <a:solidFill>
                  <a:schemeClr val="tx1"/>
                </a:solidFill>
              </a:rPr>
              <a:t>ГОРОБЕЦЬ</a:t>
            </a:r>
          </a:p>
          <a:p>
            <a:pPr algn="ctr"/>
            <a:r>
              <a:rPr lang="uk-UA" sz="2800" b="1" dirty="0"/>
              <a:t>Ці маленькі активні пташки не відлітають у вирій, залишаються зимувати в Україні. Взимку вони шукають допомоги у людей, тому активно злітаються у великі міста, поближче до селищ. Їм важко шукати їжу в морози. Полюбляють крихти хліба, зерно, насіння.</a:t>
            </a:r>
          </a:p>
        </p:txBody>
      </p:sp>
    </p:spTree>
    <p:extLst>
      <p:ext uri="{BB962C8B-B14F-4D97-AF65-F5344CB8AC3E}">
        <p14:creationId xmlns:p14="http://schemas.microsoft.com/office/powerpoint/2010/main" val="423294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2624AD-E41B-43A3-90BB-663839EB6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2812" y="301842"/>
            <a:ext cx="6019800" cy="80786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800" b="1" dirty="0"/>
              <a:t>СИНИЦЯ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FC03F39-7A3F-49B5-B9E6-32A3E937B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2812" y="1038687"/>
            <a:ext cx="6622850" cy="402437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/>
              <a:t> </a:t>
            </a:r>
            <a:r>
              <a:rPr lang="ru-RU" sz="2800" b="1" dirty="0" err="1"/>
              <a:t>Синичок</a:t>
            </a:r>
            <a:r>
              <a:rPr lang="ru-RU" sz="2800" b="1" dirty="0"/>
              <a:t> </a:t>
            </a:r>
            <a:r>
              <a:rPr lang="ru-RU" sz="2800" b="1" dirty="0" err="1"/>
              <a:t>називають</a:t>
            </a:r>
            <a:r>
              <a:rPr lang="ru-RU" sz="2800" b="1" dirty="0"/>
              <a:t> </a:t>
            </a:r>
            <a:r>
              <a:rPr lang="ru-RU" sz="2800" b="1" dirty="0" err="1"/>
              <a:t>трудівницями</a:t>
            </a:r>
            <a:r>
              <a:rPr lang="ru-RU" sz="2800" b="1" dirty="0"/>
              <a:t>. </a:t>
            </a:r>
            <a:r>
              <a:rPr lang="ru-RU" sz="2800" b="1" dirty="0" err="1"/>
              <a:t>Бо</a:t>
            </a:r>
            <a:r>
              <a:rPr lang="ru-RU" sz="2800" b="1" dirty="0"/>
              <a:t> </a:t>
            </a:r>
            <a:r>
              <a:rPr lang="ru-RU" sz="2800" b="1" dirty="0" err="1"/>
              <a:t>ці</a:t>
            </a:r>
            <a:r>
              <a:rPr lang="ru-RU" sz="2800" b="1" dirty="0"/>
              <a:t> пташки </a:t>
            </a:r>
            <a:r>
              <a:rPr lang="ru-RU" sz="2800" b="1" dirty="0" err="1"/>
              <a:t>дуже</a:t>
            </a:r>
            <a:r>
              <a:rPr lang="ru-RU" sz="2800" b="1" dirty="0"/>
              <a:t> </a:t>
            </a:r>
            <a:r>
              <a:rPr lang="ru-RU" sz="2800" b="1" dirty="0" err="1"/>
              <a:t>передбачливі</a:t>
            </a:r>
            <a:r>
              <a:rPr lang="ru-RU" sz="2800" b="1" dirty="0"/>
              <a:t> та </a:t>
            </a:r>
            <a:r>
              <a:rPr lang="ru-RU" sz="2800" b="1" dirty="0" err="1"/>
              <a:t>запасливі</a:t>
            </a:r>
            <a:r>
              <a:rPr lang="ru-RU" sz="2800" b="1" dirty="0"/>
              <a:t>. </a:t>
            </a:r>
            <a:r>
              <a:rPr lang="ru-RU" sz="2800" b="1" dirty="0" err="1"/>
              <a:t>Ще</a:t>
            </a:r>
            <a:r>
              <a:rPr lang="ru-RU" sz="2800" b="1" dirty="0"/>
              <a:t> </a:t>
            </a:r>
            <a:r>
              <a:rPr lang="ru-RU" sz="2800" b="1" dirty="0" err="1"/>
              <a:t>наприкінці</a:t>
            </a:r>
            <a:r>
              <a:rPr lang="ru-RU" sz="2800" b="1" dirty="0"/>
              <a:t> </a:t>
            </a:r>
            <a:r>
              <a:rPr lang="ru-RU" sz="2800" b="1" dirty="0" err="1"/>
              <a:t>літа</a:t>
            </a:r>
            <a:r>
              <a:rPr lang="ru-RU" sz="2800" b="1" dirty="0"/>
              <a:t> </a:t>
            </a:r>
            <a:r>
              <a:rPr lang="ru-RU" sz="2800" b="1" dirty="0" err="1"/>
              <a:t>синиці</a:t>
            </a:r>
            <a:r>
              <a:rPr lang="ru-RU" sz="2800" b="1" dirty="0"/>
              <a:t> </a:t>
            </a:r>
            <a:r>
              <a:rPr lang="ru-RU" sz="2800" b="1" dirty="0" err="1"/>
              <a:t>починають</a:t>
            </a:r>
            <a:r>
              <a:rPr lang="ru-RU" sz="2800" b="1" dirty="0"/>
              <a:t> </a:t>
            </a:r>
            <a:r>
              <a:rPr lang="ru-RU" sz="2800" b="1" dirty="0" err="1"/>
              <a:t>збирати</a:t>
            </a:r>
            <a:r>
              <a:rPr lang="ru-RU" sz="2800" b="1" dirty="0"/>
              <a:t> та </a:t>
            </a:r>
            <a:r>
              <a:rPr lang="ru-RU" sz="2800" b="1" dirty="0" err="1"/>
              <a:t>розносити</a:t>
            </a:r>
            <a:r>
              <a:rPr lang="ru-RU" sz="2800" b="1" dirty="0"/>
              <a:t> у </a:t>
            </a:r>
            <a:r>
              <a:rPr lang="ru-RU" sz="2800" b="1" dirty="0" err="1"/>
              <a:t>свої</a:t>
            </a:r>
            <a:r>
              <a:rPr lang="ru-RU" sz="2800" b="1" dirty="0"/>
              <a:t> </a:t>
            </a:r>
            <a:r>
              <a:rPr lang="ru-RU" sz="2800" b="1" dirty="0" err="1"/>
              <a:t>схованки</a:t>
            </a:r>
            <a:r>
              <a:rPr lang="ru-RU" sz="2800" b="1" dirty="0"/>
              <a:t> </a:t>
            </a:r>
            <a:r>
              <a:rPr lang="ru-RU" sz="2800" b="1" dirty="0" err="1"/>
              <a:t>насіння</a:t>
            </a:r>
            <a:r>
              <a:rPr lang="ru-RU" sz="2800" b="1" dirty="0"/>
              <a:t>, </a:t>
            </a:r>
            <a:r>
              <a:rPr lang="ru-RU" sz="2800" b="1" dirty="0" err="1"/>
              <a:t>зернята</a:t>
            </a:r>
            <a:r>
              <a:rPr lang="ru-RU" sz="2800" b="1" dirty="0"/>
              <a:t>. Одна пташка </a:t>
            </a:r>
            <a:r>
              <a:rPr lang="ru-RU" sz="2800" b="1" dirty="0" err="1"/>
              <a:t>може</a:t>
            </a:r>
            <a:r>
              <a:rPr lang="ru-RU" sz="2800" b="1" dirty="0"/>
              <a:t> </a:t>
            </a:r>
            <a:r>
              <a:rPr lang="ru-RU" sz="2800" b="1" dirty="0" err="1"/>
              <a:t>наскладати</a:t>
            </a:r>
            <a:r>
              <a:rPr lang="ru-RU" sz="2800" b="1" dirty="0"/>
              <a:t> на зиму 13-15 кг </a:t>
            </a:r>
            <a:r>
              <a:rPr lang="ru-RU" sz="2800" b="1" dirty="0" err="1"/>
              <a:t>запасів</a:t>
            </a:r>
            <a:r>
              <a:rPr lang="ru-RU" sz="2800" b="1" dirty="0"/>
              <a:t>. Але </a:t>
            </a:r>
            <a:r>
              <a:rPr lang="ru-RU" sz="2800" b="1" dirty="0" err="1"/>
              <a:t>знайти</a:t>
            </a:r>
            <a:r>
              <a:rPr lang="ru-RU" sz="2800" b="1" dirty="0"/>
              <a:t> у </a:t>
            </a:r>
            <a:r>
              <a:rPr lang="ru-RU" sz="2800" b="1" dirty="0" err="1"/>
              <a:t>схованках</a:t>
            </a:r>
            <a:r>
              <a:rPr lang="ru-RU" sz="2800" b="1" dirty="0"/>
              <a:t> </a:t>
            </a:r>
            <a:r>
              <a:rPr lang="ru-RU" sz="2800" b="1" dirty="0" err="1"/>
              <a:t>вдається</a:t>
            </a:r>
            <a:r>
              <a:rPr lang="ru-RU" sz="2800" b="1" dirty="0"/>
              <a:t> не все, тому синичкам </a:t>
            </a:r>
            <a:r>
              <a:rPr lang="ru-RU" sz="2800" b="1" dirty="0" err="1"/>
              <a:t>потрібно</a:t>
            </a:r>
            <a:r>
              <a:rPr lang="ru-RU" sz="2800" b="1" dirty="0"/>
              <a:t> </a:t>
            </a:r>
            <a:r>
              <a:rPr lang="ru-RU" sz="2800" b="1" dirty="0" err="1"/>
              <a:t>допомагати</a:t>
            </a:r>
            <a:r>
              <a:rPr lang="ru-RU" sz="2800" b="1" dirty="0"/>
              <a:t>: </a:t>
            </a:r>
            <a:r>
              <a:rPr lang="ru-RU" sz="2800" b="1" dirty="0" err="1"/>
              <a:t>розвішувати</a:t>
            </a:r>
            <a:r>
              <a:rPr lang="ru-RU" sz="2800" b="1" dirty="0"/>
              <a:t> </a:t>
            </a:r>
            <a:r>
              <a:rPr lang="ru-RU" sz="2800" b="1" dirty="0" err="1"/>
              <a:t>годівнички</a:t>
            </a:r>
            <a:r>
              <a:rPr lang="ru-RU" sz="2800" b="1" dirty="0"/>
              <a:t> з харчами.</a:t>
            </a:r>
            <a:endParaRPr lang="uk-UA" sz="2800" b="1" dirty="0"/>
          </a:p>
        </p:txBody>
      </p:sp>
      <p:pic>
        <p:nvPicPr>
          <p:cNvPr id="8" name="Місце для зображення 7">
            <a:extLst>
              <a:ext uri="{FF2B5EF4-FFF2-40B4-BE49-F238E27FC236}">
                <a16:creationId xmlns:a16="http://schemas.microsoft.com/office/drawing/2014/main" id="{4E8C659D-E6A6-4417-9370-53AE341BF91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1" r="25741"/>
          <a:stretch>
            <a:fillRect/>
          </a:stretch>
        </p:blipFill>
        <p:spPr>
          <a:xfrm>
            <a:off x="989011" y="914400"/>
            <a:ext cx="3281147" cy="4572000"/>
          </a:xfrm>
        </p:spPr>
      </p:pic>
    </p:spTree>
    <p:extLst>
      <p:ext uri="{BB962C8B-B14F-4D97-AF65-F5344CB8AC3E}">
        <p14:creationId xmlns:p14="http://schemas.microsoft.com/office/powerpoint/2010/main" val="3164297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2624AD-E41B-43A3-90BB-663839EB6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2812" y="301842"/>
            <a:ext cx="6019800" cy="80786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800" b="1" dirty="0"/>
              <a:t>ДЯТЕЛ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FC03F39-7A3F-49B5-B9E6-32A3E937B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12202" y="1038687"/>
            <a:ext cx="7679184" cy="402437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err="1"/>
              <a:t>Ці</a:t>
            </a:r>
            <a:r>
              <a:rPr lang="ru-RU" sz="2800" b="1" dirty="0"/>
              <a:t> птахи </a:t>
            </a:r>
            <a:r>
              <a:rPr lang="ru-RU" sz="2800" b="1" dirty="0" err="1"/>
              <a:t>дуже</a:t>
            </a:r>
            <a:r>
              <a:rPr lang="ru-RU" sz="2800" b="1" dirty="0"/>
              <a:t> добре </a:t>
            </a:r>
            <a:r>
              <a:rPr lang="ru-RU" sz="2800" b="1" dirty="0" err="1"/>
              <a:t>знають</a:t>
            </a:r>
            <a:r>
              <a:rPr lang="ru-RU" sz="2800" b="1" dirty="0"/>
              <a:t>, </a:t>
            </a:r>
            <a:r>
              <a:rPr lang="ru-RU" sz="2800" b="1" dirty="0" err="1"/>
              <a:t>якою</a:t>
            </a:r>
            <a:r>
              <a:rPr lang="ru-RU" sz="2800" b="1" dirty="0"/>
              <a:t> буде </a:t>
            </a:r>
            <a:r>
              <a:rPr lang="ru-RU" sz="2800" b="1" dirty="0" err="1"/>
              <a:t>цьогорічна</a:t>
            </a:r>
            <a:r>
              <a:rPr lang="ru-RU" sz="2800" b="1" dirty="0"/>
              <a:t> зима. Вони </a:t>
            </a:r>
            <a:r>
              <a:rPr lang="ru-RU" sz="2800" b="1" dirty="0" err="1"/>
              <a:t>відлітають</a:t>
            </a:r>
            <a:r>
              <a:rPr lang="ru-RU" sz="2800" b="1" dirty="0"/>
              <a:t> у </a:t>
            </a:r>
            <a:r>
              <a:rPr lang="ru-RU" sz="2800" b="1" dirty="0" err="1"/>
              <a:t>вирій</a:t>
            </a:r>
            <a:r>
              <a:rPr lang="ru-RU" sz="2800" b="1" dirty="0"/>
              <a:t>, </a:t>
            </a:r>
            <a:r>
              <a:rPr lang="ru-RU" sz="2800" b="1" dirty="0" err="1"/>
              <a:t>якщо</a:t>
            </a:r>
            <a:r>
              <a:rPr lang="ru-RU" sz="2800" b="1" dirty="0"/>
              <a:t> зима буде особливо морозною. А </a:t>
            </a:r>
            <a:r>
              <a:rPr lang="ru-RU" sz="2800" b="1" dirty="0" err="1"/>
              <a:t>якщо</a:t>
            </a:r>
            <a:r>
              <a:rPr lang="ru-RU" sz="2800" b="1" dirty="0"/>
              <a:t> </a:t>
            </a:r>
            <a:r>
              <a:rPr lang="ru-RU" sz="2800" b="1" dirty="0" err="1"/>
              <a:t>взимку</a:t>
            </a:r>
            <a:r>
              <a:rPr lang="ru-RU" sz="2800" b="1" dirty="0"/>
              <a:t> буде </a:t>
            </a:r>
            <a:r>
              <a:rPr lang="ru-RU" sz="2800" b="1" dirty="0" err="1"/>
              <a:t>достатньо</a:t>
            </a:r>
            <a:r>
              <a:rPr lang="ru-RU" sz="2800" b="1" dirty="0"/>
              <a:t> </a:t>
            </a:r>
            <a:r>
              <a:rPr lang="ru-RU" sz="2800" b="1" dirty="0" err="1"/>
              <a:t>м’який</a:t>
            </a:r>
            <a:r>
              <a:rPr lang="ru-RU" sz="2800" b="1" dirty="0"/>
              <a:t> </a:t>
            </a:r>
            <a:r>
              <a:rPr lang="ru-RU" sz="2800" b="1" dirty="0" err="1"/>
              <a:t>клімат</a:t>
            </a:r>
            <a:r>
              <a:rPr lang="ru-RU" sz="2800" b="1" dirty="0"/>
              <a:t>, без </a:t>
            </a:r>
            <a:r>
              <a:rPr lang="ru-RU" sz="2800" b="1" dirty="0" err="1"/>
              <a:t>завірюх</a:t>
            </a:r>
            <a:r>
              <a:rPr lang="ru-RU" sz="2800" b="1" dirty="0"/>
              <a:t> та </a:t>
            </a:r>
            <a:r>
              <a:rPr lang="ru-RU" sz="2800" b="1" dirty="0" err="1"/>
              <a:t>сильних</a:t>
            </a:r>
            <a:r>
              <a:rPr lang="ru-RU" sz="2800" b="1" dirty="0"/>
              <a:t> </a:t>
            </a:r>
            <a:r>
              <a:rPr lang="ru-RU" sz="2800" b="1" dirty="0" err="1"/>
              <a:t>морозів</a:t>
            </a:r>
            <a:r>
              <a:rPr lang="ru-RU" sz="2800" b="1" dirty="0"/>
              <a:t>, то </a:t>
            </a:r>
            <a:r>
              <a:rPr lang="ru-RU" sz="2800" b="1" dirty="0" err="1"/>
              <a:t>дятли</a:t>
            </a:r>
            <a:r>
              <a:rPr lang="ru-RU" sz="2800" b="1" dirty="0"/>
              <a:t> </a:t>
            </a:r>
            <a:r>
              <a:rPr lang="ru-RU" sz="2800" b="1" dirty="0" err="1"/>
              <a:t>залишаються</a:t>
            </a:r>
            <a:r>
              <a:rPr lang="ru-RU" sz="2800" b="1" dirty="0"/>
              <a:t> </a:t>
            </a:r>
            <a:r>
              <a:rPr lang="ru-RU" sz="2800" b="1" dirty="0" err="1"/>
              <a:t>зимувати</a:t>
            </a:r>
            <a:r>
              <a:rPr lang="ru-RU" sz="2800" b="1" dirty="0"/>
              <a:t> в </a:t>
            </a:r>
            <a:r>
              <a:rPr lang="ru-RU" sz="2800" b="1" dirty="0" err="1"/>
              <a:t>Україні</a:t>
            </a:r>
            <a:r>
              <a:rPr lang="ru-RU" sz="2800" b="1" dirty="0"/>
              <a:t>. </a:t>
            </a:r>
            <a:r>
              <a:rPr lang="ru-RU" sz="2800" b="1" dirty="0" err="1"/>
              <a:t>Тож</a:t>
            </a:r>
            <a:r>
              <a:rPr lang="ru-RU" sz="2800" b="1" dirty="0"/>
              <a:t> по </a:t>
            </a:r>
            <a:r>
              <a:rPr lang="ru-RU" sz="2800" b="1" dirty="0" err="1"/>
              <a:t>цих</a:t>
            </a:r>
            <a:r>
              <a:rPr lang="ru-RU" sz="2800" b="1" dirty="0"/>
              <a:t> птахах легко </a:t>
            </a:r>
            <a:r>
              <a:rPr lang="ru-RU" sz="2800" b="1" dirty="0" err="1"/>
              <a:t>спрогнозувати</a:t>
            </a:r>
            <a:r>
              <a:rPr lang="ru-RU" sz="2800" b="1" dirty="0"/>
              <a:t> погоду. </a:t>
            </a:r>
            <a:r>
              <a:rPr lang="ru-RU" sz="2800" b="1" dirty="0" err="1"/>
              <a:t>Взимку</a:t>
            </a:r>
            <a:r>
              <a:rPr lang="ru-RU" sz="2800" b="1" dirty="0"/>
              <a:t> вони </a:t>
            </a:r>
            <a:r>
              <a:rPr lang="ru-RU" sz="2800" b="1" dirty="0" err="1"/>
              <a:t>їдять</a:t>
            </a:r>
            <a:r>
              <a:rPr lang="ru-RU" sz="2800" b="1" dirty="0"/>
              <a:t> </a:t>
            </a:r>
            <a:r>
              <a:rPr lang="ru-RU" sz="2800" b="1" dirty="0" err="1"/>
              <a:t>насіння</a:t>
            </a:r>
            <a:r>
              <a:rPr lang="ru-RU" sz="2800" b="1" dirty="0"/>
              <a:t>, яке </a:t>
            </a:r>
            <a:r>
              <a:rPr lang="ru-RU" sz="2800" b="1" dirty="0" err="1"/>
              <a:t>дістають</a:t>
            </a:r>
            <a:r>
              <a:rPr lang="ru-RU" sz="2800" b="1" dirty="0"/>
              <a:t> в шишках </a:t>
            </a:r>
            <a:r>
              <a:rPr lang="ru-RU" sz="2800" b="1" dirty="0" err="1"/>
              <a:t>ялинок</a:t>
            </a:r>
            <a:r>
              <a:rPr lang="ru-RU" sz="2800" b="1" dirty="0"/>
              <a:t> та </a:t>
            </a:r>
            <a:r>
              <a:rPr lang="ru-RU" sz="2800" b="1" dirty="0" err="1"/>
              <a:t>сосон</a:t>
            </a:r>
            <a:r>
              <a:rPr lang="ru-RU" sz="2800" b="1" dirty="0"/>
              <a:t>. Та, </a:t>
            </a:r>
            <a:r>
              <a:rPr lang="ru-RU" sz="2800" b="1" dirty="0" err="1"/>
              <a:t>навіть</a:t>
            </a:r>
            <a:r>
              <a:rPr lang="ru-RU" sz="2800" b="1" dirty="0"/>
              <a:t>, </a:t>
            </a:r>
            <a:r>
              <a:rPr lang="ru-RU" sz="2800" b="1" dirty="0" err="1"/>
              <a:t>взимку</a:t>
            </a:r>
            <a:r>
              <a:rPr lang="ru-RU" sz="2800" b="1" dirty="0"/>
              <a:t> вони </a:t>
            </a:r>
            <a:r>
              <a:rPr lang="ru-RU" sz="2800" b="1" dirty="0" err="1"/>
              <a:t>продовжують</a:t>
            </a:r>
            <a:r>
              <a:rPr lang="ru-RU" sz="2800" b="1" dirty="0"/>
              <a:t> </a:t>
            </a:r>
            <a:r>
              <a:rPr lang="ru-RU" sz="2800" b="1" dirty="0" err="1"/>
              <a:t>працювати</a:t>
            </a:r>
            <a:r>
              <a:rPr lang="ru-RU" sz="2800" b="1" dirty="0"/>
              <a:t> </a:t>
            </a:r>
            <a:r>
              <a:rPr lang="ru-RU" sz="2800" b="1" dirty="0" err="1"/>
              <a:t>своїм</a:t>
            </a:r>
            <a:r>
              <a:rPr lang="ru-RU" sz="2800" b="1" dirty="0"/>
              <a:t> </a:t>
            </a:r>
            <a:r>
              <a:rPr lang="ru-RU" sz="2800" b="1" dirty="0" err="1"/>
              <a:t>міцним</a:t>
            </a:r>
            <a:r>
              <a:rPr lang="ru-RU" sz="2800" b="1" dirty="0"/>
              <a:t> </a:t>
            </a:r>
            <a:r>
              <a:rPr lang="ru-RU" sz="2800" b="1" dirty="0" err="1"/>
              <a:t>дзьобом</a:t>
            </a:r>
            <a:r>
              <a:rPr lang="ru-RU" sz="2800" b="1" dirty="0"/>
              <a:t>, </a:t>
            </a:r>
            <a:r>
              <a:rPr lang="ru-RU" sz="2800" b="1" dirty="0" err="1"/>
              <a:t>шукаючи</a:t>
            </a:r>
            <a:r>
              <a:rPr lang="ru-RU" sz="2800" b="1" dirty="0"/>
              <a:t> </a:t>
            </a:r>
            <a:r>
              <a:rPr lang="ru-RU" sz="2800" b="1" dirty="0" err="1"/>
              <a:t>під</a:t>
            </a:r>
            <a:r>
              <a:rPr lang="ru-RU" sz="2800" b="1" dirty="0"/>
              <a:t> </a:t>
            </a:r>
            <a:r>
              <a:rPr lang="ru-RU" sz="2800" b="1" dirty="0" err="1"/>
              <a:t>корою</a:t>
            </a:r>
            <a:r>
              <a:rPr lang="ru-RU" sz="2800" b="1" dirty="0"/>
              <a:t> комах, як </a:t>
            </a:r>
            <a:r>
              <a:rPr lang="ru-RU" sz="2800" b="1" dirty="0" err="1"/>
              <a:t>сховалися</a:t>
            </a:r>
            <a:r>
              <a:rPr lang="ru-RU" sz="2800" b="1" dirty="0"/>
              <a:t> там до </a:t>
            </a:r>
            <a:r>
              <a:rPr lang="ru-RU" sz="2800" b="1" dirty="0" err="1"/>
              <a:t>весни</a:t>
            </a:r>
            <a:r>
              <a:rPr lang="ru-RU" sz="2800" b="1" dirty="0"/>
              <a:t>. </a:t>
            </a:r>
            <a:endParaRPr lang="uk-UA" sz="2800" b="1" dirty="0"/>
          </a:p>
        </p:txBody>
      </p:sp>
      <p:pic>
        <p:nvPicPr>
          <p:cNvPr id="7" name="Місце для зображення 6">
            <a:extLst>
              <a:ext uri="{FF2B5EF4-FFF2-40B4-BE49-F238E27FC236}">
                <a16:creationId xmlns:a16="http://schemas.microsoft.com/office/drawing/2014/main" id="{465FBD54-D633-432F-9C25-61EEBBC15F0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5" r="17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36817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2624AD-E41B-43A3-90BB-663839EB6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2812" y="301842"/>
            <a:ext cx="6019800" cy="80786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800" b="1" dirty="0"/>
              <a:t>СНІГУРІ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FC03F39-7A3F-49B5-B9E6-32A3E937B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12202" y="1038687"/>
            <a:ext cx="7679184" cy="4024379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/>
              <a:t>Ці птахи дуже легко </a:t>
            </a:r>
            <a:r>
              <a:rPr lang="uk-UA" sz="2800" b="1" dirty="0" err="1"/>
              <a:t>переносять</a:t>
            </a:r>
            <a:r>
              <a:rPr lang="uk-UA" sz="2800" b="1" dirty="0"/>
              <a:t> холод. Більше того, чим міцніші морози, тим краще почувають себе снігурі. Вони зазвичай збираються у зграї, важко зустріти снігурів-одинаків. Пташки збиваються у гурти по 8-10 осіб. Під час морозу вони завжди сидять нерухомо на гілках, ніби надуті. Насправді у них настовбурчене пір’я, що допомагає птахам зігріватися. Снігурі дуже полюбляють ласувати горобиновими ягодами, також шукають собі сухі насінини. </a:t>
            </a:r>
          </a:p>
        </p:txBody>
      </p:sp>
      <p:pic>
        <p:nvPicPr>
          <p:cNvPr id="8" name="Місце для зображення 7">
            <a:extLst>
              <a:ext uri="{FF2B5EF4-FFF2-40B4-BE49-F238E27FC236}">
                <a16:creationId xmlns:a16="http://schemas.microsoft.com/office/drawing/2014/main" id="{D778F0A5-CD5D-44A5-9318-DAB755B3389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7" r="237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55247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2624AD-E41B-43A3-90BB-663839EB6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2812" y="301842"/>
            <a:ext cx="6019800" cy="80786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800" b="1" dirty="0"/>
              <a:t>ОМЕЛЮХ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FC03F39-7A3F-49B5-B9E6-32A3E937B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00474" y="1038687"/>
            <a:ext cx="6747029" cy="4024379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/>
              <a:t>Це наші гості. Ці птахи прилітають до України зимувати з далекої півночі – з тайги та лісотундри. Живуть вони у наших лісах, до людяних місць не наближаються. Годуються ягодами, омелою. Побачити перших омелюхів можна наприкінці листопада. Відлітають з України ці птахи у середині квітня – на початку травня. </a:t>
            </a:r>
          </a:p>
        </p:txBody>
      </p:sp>
      <p:pic>
        <p:nvPicPr>
          <p:cNvPr id="7" name="Місце для зображення 6">
            <a:extLst>
              <a:ext uri="{FF2B5EF4-FFF2-40B4-BE49-F238E27FC236}">
                <a16:creationId xmlns:a16="http://schemas.microsoft.com/office/drawing/2014/main" id="{946186EF-BE54-4DF7-80F7-31AD7A9D733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6" b="35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10797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2624AD-E41B-43A3-90BB-663839EB6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2812" y="301841"/>
            <a:ext cx="6019800" cy="139379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800" b="1" dirty="0"/>
              <a:t>Корольок жовтоголовий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FC03F39-7A3F-49B5-B9E6-32A3E937B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88745" y="1038687"/>
            <a:ext cx="5104661" cy="4024379"/>
          </a:xfrm>
        </p:spPr>
        <p:txBody>
          <a:bodyPr>
            <a:noAutofit/>
          </a:bodyPr>
          <a:lstStyle/>
          <a:p>
            <a:pPr algn="ctr"/>
            <a:endParaRPr lang="uk-UA" sz="2800" b="1" dirty="0"/>
          </a:p>
          <a:p>
            <a:pPr algn="ctr"/>
            <a:r>
              <a:rPr lang="uk-UA" sz="2800" b="1" dirty="0"/>
              <a:t>Взимку кочує по всій території України. З'являється досить рано, зазвичай - у хвойних лісах. Тримається в кронах дерев. Легко </a:t>
            </a:r>
            <a:r>
              <a:rPr lang="uk-UA" sz="2800" b="1" dirty="0" err="1"/>
              <a:t>впізнається</a:t>
            </a:r>
            <a:r>
              <a:rPr lang="uk-UA" sz="2800" b="1" dirty="0"/>
              <a:t> по голосу і приманюється на голос. </a:t>
            </a:r>
          </a:p>
        </p:txBody>
      </p:sp>
      <p:pic>
        <p:nvPicPr>
          <p:cNvPr id="7" name="Місце для зображення 6">
            <a:extLst>
              <a:ext uri="{FF2B5EF4-FFF2-40B4-BE49-F238E27FC236}">
                <a16:creationId xmlns:a16="http://schemas.microsoft.com/office/drawing/2014/main" id="{7E703880-CFC9-40F8-A5C8-D4F2C3F6E36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1" r="230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0724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2624AD-E41B-43A3-90BB-663839EB6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2812" y="301842"/>
            <a:ext cx="6019800" cy="80786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800" b="1" dirty="0"/>
              <a:t>СОВА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FC03F39-7A3F-49B5-B9E6-32A3E937B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95783" y="1038687"/>
            <a:ext cx="6436310" cy="4024379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/>
              <a:t>Взимку вухаті сови нерідко збираються в зграї і тримаються в одному місці довгий час. Зазвичай це густі ялини, але іноді і крони інших дерев. Полюють вночі. При виявленні місць днювання сов слід бути обережним, щоб не злякати птахів і не привернути до них увагу ворон, перед якими вони вразливі.</a:t>
            </a:r>
          </a:p>
        </p:txBody>
      </p:sp>
      <p:pic>
        <p:nvPicPr>
          <p:cNvPr id="14" name="Місце для зображення 13">
            <a:extLst>
              <a:ext uri="{FF2B5EF4-FFF2-40B4-BE49-F238E27FC236}">
                <a16:creationId xmlns:a16="http://schemas.microsoft.com/office/drawing/2014/main" id="{FA968DEC-025A-4C90-828E-D26806C3CB9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" r="8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5901624"/>
      </p:ext>
    </p:extLst>
  </p:cSld>
  <p:clrMapOvr>
    <a:masterClrMapping/>
  </p:clrMapOvr>
</p:sld>
</file>

<file path=ppt/theme/theme1.xml><?xml version="1.0" encoding="utf-8"?>
<a:theme xmlns:a="http://schemas.openxmlformats.org/drawingml/2006/main" name="Скибка">
  <a:themeElements>
    <a:clrScheme name="Скибка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кибка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кибка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319</TotalTime>
  <Words>1121</Words>
  <Application>Microsoft Office PowerPoint</Application>
  <PresentationFormat>Широкий екран</PresentationFormat>
  <Paragraphs>57</Paragraphs>
  <Slides>19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19</vt:i4>
      </vt:variant>
    </vt:vector>
  </HeadingPairs>
  <TitlesOfParts>
    <vt:vector size="23" baseType="lpstr">
      <vt:lpstr>Century Gothic</vt:lpstr>
      <vt:lpstr>Wingdings</vt:lpstr>
      <vt:lpstr>Wingdings 3</vt:lpstr>
      <vt:lpstr>Скибка</vt:lpstr>
      <vt:lpstr>ЗИМУЮЧІ ПТАХИ НАШОЇ МІСЦЕВОСТІ</vt:lpstr>
      <vt:lpstr>Чому потрібно допомагати птахам взимку</vt:lpstr>
      <vt:lpstr>Зимуючі птахи</vt:lpstr>
      <vt:lpstr>СИНИЦЯ</vt:lpstr>
      <vt:lpstr>ДЯТЕЛ</vt:lpstr>
      <vt:lpstr>СНІГУРІ</vt:lpstr>
      <vt:lpstr>ОМЕЛЮХ</vt:lpstr>
      <vt:lpstr>Корольок жовтоголовий</vt:lpstr>
      <vt:lpstr>СОВА</vt:lpstr>
      <vt:lpstr>ШИШКАР</vt:lpstr>
      <vt:lpstr>ЩИГЛИК</vt:lpstr>
      <vt:lpstr>САПСАН</vt:lpstr>
      <vt:lpstr>ПОВЗИК ЗВИЧАЙНИЙ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ЗИМУЮЧІ ПТАХИ НАШОЇ МІСЦЕВОСТІ</dc:title>
  <dc:creator>User</dc:creator>
  <cp:lastModifiedBy>user</cp:lastModifiedBy>
  <cp:revision>29</cp:revision>
  <dcterms:created xsi:type="dcterms:W3CDTF">2020-12-07T07:46:26Z</dcterms:created>
  <dcterms:modified xsi:type="dcterms:W3CDTF">2024-10-31T12:32:33Z</dcterms:modified>
</cp:coreProperties>
</file>