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Calibri" panose="020F0502020204030204" pitchFamily="34" charset="0"/>
      <p:regular r:id="rId11"/>
      <p:bold r:id="rId12"/>
      <p:italic r:id="rId13"/>
      <p:boldItalic r:id="rId14"/>
    </p:embeddedFont>
    <p:embeddedFont>
      <p:font typeface="Hatton" panose="020B0604020202020204" charset="0"/>
      <p:regular r:id="rId15"/>
    </p:embeddedFont>
    <p:embeddedFont>
      <p:font typeface="Hatton Bold" panose="020B0604020202020204" charset="0"/>
      <p:regular r:id="rId16"/>
    </p:embeddedFont>
    <p:embeddedFont>
      <p:font typeface="Open Sans" panose="020B0604020202020204" charset="0"/>
      <p:regular r:id="rId17"/>
    </p:embeddedFont>
    <p:embeddedFont>
      <p:font typeface="Open Sans 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5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401F"/>
        </a:solidFill>
        <a:effectLst/>
      </p:bgPr>
    </p:bg>
    <p:spTree>
      <p:nvGrpSpPr>
        <p:cNvPr id="1" name=""/>
        <p:cNvGrpSpPr/>
        <p:nvPr/>
      </p:nvGrpSpPr>
      <p:grpSpPr>
        <a:xfrm>
          <a:off x="0" y="0"/>
          <a:ext cx="0" cy="0"/>
          <a:chOff x="0" y="0"/>
          <a:chExt cx="0" cy="0"/>
        </a:xfrm>
      </p:grpSpPr>
      <p:sp>
        <p:nvSpPr>
          <p:cNvPr id="2" name="TextBox 2"/>
          <p:cNvSpPr txBox="1"/>
          <p:nvPr/>
        </p:nvSpPr>
        <p:spPr>
          <a:xfrm>
            <a:off x="195542" y="3516148"/>
            <a:ext cx="11660181" cy="2589496"/>
          </a:xfrm>
          <a:prstGeom prst="rect">
            <a:avLst/>
          </a:prstGeom>
        </p:spPr>
        <p:txBody>
          <a:bodyPr lIns="0" tIns="0" rIns="0" bIns="0" rtlCol="0" anchor="t">
            <a:spAutoFit/>
          </a:bodyPr>
          <a:lstStyle/>
          <a:p>
            <a:pPr algn="ctr">
              <a:lnSpc>
                <a:spcPts val="6660"/>
              </a:lnSpc>
            </a:pPr>
            <a:r>
              <a:rPr lang="en-US" sz="5791">
                <a:solidFill>
                  <a:srgbClr val="FFFFFF"/>
                </a:solidFill>
                <a:latin typeface="Hatton Bold"/>
              </a:rPr>
              <a:t>Чорнобильська зона відчуження: </a:t>
            </a:r>
          </a:p>
          <a:p>
            <a:pPr algn="ctr">
              <a:lnSpc>
                <a:spcPts val="6660"/>
              </a:lnSpc>
            </a:pPr>
            <a:r>
              <a:rPr lang="en-US" sz="5791">
                <a:solidFill>
                  <a:srgbClr val="FFFFFF"/>
                </a:solidFill>
                <a:latin typeface="Hatton Bold"/>
              </a:rPr>
              <a:t>міфи та реальність</a:t>
            </a:r>
          </a:p>
        </p:txBody>
      </p:sp>
      <p:sp>
        <p:nvSpPr>
          <p:cNvPr id="3" name="TextBox 3"/>
          <p:cNvSpPr txBox="1"/>
          <p:nvPr/>
        </p:nvSpPr>
        <p:spPr>
          <a:xfrm>
            <a:off x="588070" y="281375"/>
            <a:ext cx="11386284" cy="327902"/>
          </a:xfrm>
          <a:prstGeom prst="rect">
            <a:avLst/>
          </a:prstGeom>
        </p:spPr>
        <p:txBody>
          <a:bodyPr lIns="0" tIns="0" rIns="0" bIns="0" rtlCol="0" anchor="t">
            <a:spAutoFit/>
          </a:bodyPr>
          <a:lstStyle/>
          <a:p>
            <a:pPr>
              <a:lnSpc>
                <a:spcPts val="2458"/>
              </a:lnSpc>
            </a:pPr>
            <a:r>
              <a:rPr lang="en-US" sz="2138">
                <a:solidFill>
                  <a:srgbClr val="FFFFFF">
                    <a:alpha val="49804"/>
                  </a:srgbClr>
                </a:solidFill>
                <a:latin typeface="Hatton"/>
              </a:rPr>
              <a:t>ЧОРНОБИЛЬСЬКИЙ РАДІАЦІЙНО-ЕКОЛОГІЧНИЙ БІОСФЕРНИЙ ЗАПОВІДНИК</a:t>
            </a:r>
          </a:p>
        </p:txBody>
      </p:sp>
      <p:grpSp>
        <p:nvGrpSpPr>
          <p:cNvPr id="4" name="Group 4"/>
          <p:cNvGrpSpPr/>
          <p:nvPr/>
        </p:nvGrpSpPr>
        <p:grpSpPr>
          <a:xfrm>
            <a:off x="11469966" y="-199186"/>
            <a:ext cx="9980819" cy="10685373"/>
            <a:chOff x="0" y="0"/>
            <a:chExt cx="5933440" cy="6352286"/>
          </a:xfrm>
        </p:grpSpPr>
        <p:sp>
          <p:nvSpPr>
            <p:cNvPr id="5" name="Freeform 5"/>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2"/>
              <a:stretch>
                <a:fillRect l="-33638" r="-33638"/>
              </a:stretch>
            </a:blipFill>
          </p:spPr>
        </p:sp>
      </p:grpSp>
      <p:sp>
        <p:nvSpPr>
          <p:cNvPr id="6" name="Freeform 6"/>
          <p:cNvSpPr/>
          <p:nvPr/>
        </p:nvSpPr>
        <p:spPr>
          <a:xfrm rot="4528529">
            <a:off x="1042732" y="6092736"/>
            <a:ext cx="4995836" cy="6331129"/>
          </a:xfrm>
          <a:custGeom>
            <a:avLst/>
            <a:gdLst/>
            <a:ahLst/>
            <a:cxnLst/>
            <a:rect l="l" t="t" r="r" b="b"/>
            <a:pathLst>
              <a:path w="4995836" h="6331129">
                <a:moveTo>
                  <a:pt x="0" y="0"/>
                </a:moveTo>
                <a:lnTo>
                  <a:pt x="4995836" y="0"/>
                </a:lnTo>
                <a:lnTo>
                  <a:pt x="4995836" y="6331128"/>
                </a:lnTo>
                <a:lnTo>
                  <a:pt x="0" y="63311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5290749" y="1028700"/>
            <a:ext cx="1469766" cy="1465392"/>
          </a:xfrm>
          <a:custGeom>
            <a:avLst/>
            <a:gdLst/>
            <a:ahLst/>
            <a:cxnLst/>
            <a:rect l="l" t="t" r="r" b="b"/>
            <a:pathLst>
              <a:path w="1469766" h="1465392">
                <a:moveTo>
                  <a:pt x="0" y="0"/>
                </a:moveTo>
                <a:lnTo>
                  <a:pt x="1469766" y="0"/>
                </a:lnTo>
                <a:lnTo>
                  <a:pt x="1469766" y="1465392"/>
                </a:lnTo>
                <a:lnTo>
                  <a:pt x="0" y="1465392"/>
                </a:lnTo>
                <a:lnTo>
                  <a:pt x="0" y="0"/>
                </a:lnTo>
                <a:close/>
              </a:path>
            </a:pathLst>
          </a:custGeom>
          <a:blipFill>
            <a:blip r:embed="rId5"/>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6896100"/>
            <a:ext cx="13254751" cy="5390795"/>
            <a:chOff x="0" y="0"/>
            <a:chExt cx="6108086" cy="2484199"/>
          </a:xfrm>
        </p:grpSpPr>
        <p:sp>
          <p:nvSpPr>
            <p:cNvPr id="3" name="Freeform 3"/>
            <p:cNvSpPr/>
            <p:nvPr/>
          </p:nvSpPr>
          <p:spPr>
            <a:xfrm>
              <a:off x="-325374" y="-156464"/>
              <a:ext cx="6589924" cy="3866340"/>
            </a:xfrm>
            <a:custGeom>
              <a:avLst/>
              <a:gdLst/>
              <a:ahLst/>
              <a:cxnLst/>
              <a:rect l="l" t="t" r="r" b="b"/>
              <a:pathLst>
                <a:path w="6589924" h="3866340">
                  <a:moveTo>
                    <a:pt x="2928217" y="304224"/>
                  </a:moveTo>
                  <a:cubicBezTo>
                    <a:pt x="2920861" y="301144"/>
                    <a:pt x="2942386" y="303330"/>
                    <a:pt x="2928217" y="304224"/>
                  </a:cubicBezTo>
                  <a:close/>
                  <a:moveTo>
                    <a:pt x="3862767" y="431018"/>
                  </a:moveTo>
                  <a:cubicBezTo>
                    <a:pt x="3855956" y="433552"/>
                    <a:pt x="3865628" y="430720"/>
                    <a:pt x="3862767" y="431018"/>
                  </a:cubicBezTo>
                  <a:close/>
                  <a:moveTo>
                    <a:pt x="6423106" y="2623373"/>
                  </a:moveTo>
                  <a:cubicBezTo>
                    <a:pt x="4712581" y="2680414"/>
                    <a:pt x="2741580" y="2631968"/>
                    <a:pt x="972202" y="2634154"/>
                  </a:cubicBezTo>
                  <a:cubicBezTo>
                    <a:pt x="0" y="2589041"/>
                    <a:pt x="567730" y="3866340"/>
                    <a:pt x="325374" y="176139"/>
                  </a:cubicBezTo>
                  <a:cubicBezTo>
                    <a:pt x="610779" y="101346"/>
                    <a:pt x="780797" y="202322"/>
                    <a:pt x="997269" y="195019"/>
                  </a:cubicBezTo>
                  <a:cubicBezTo>
                    <a:pt x="990049" y="248876"/>
                    <a:pt x="1151483" y="0"/>
                    <a:pt x="1603773" y="234965"/>
                  </a:cubicBezTo>
                  <a:cubicBezTo>
                    <a:pt x="1739187" y="238741"/>
                    <a:pt x="1865610" y="276401"/>
                    <a:pt x="1993668" y="297219"/>
                  </a:cubicBezTo>
                  <a:cubicBezTo>
                    <a:pt x="1993804" y="295977"/>
                    <a:pt x="1993531" y="294585"/>
                    <a:pt x="1994894" y="297467"/>
                  </a:cubicBezTo>
                  <a:cubicBezTo>
                    <a:pt x="2014511" y="300597"/>
                    <a:pt x="2034129" y="303429"/>
                    <a:pt x="2053882" y="305615"/>
                  </a:cubicBezTo>
                  <a:cubicBezTo>
                    <a:pt x="2065326" y="304572"/>
                    <a:pt x="2072546" y="295828"/>
                    <a:pt x="2087668" y="301740"/>
                  </a:cubicBezTo>
                  <a:cubicBezTo>
                    <a:pt x="2179624" y="296324"/>
                    <a:pt x="2355772" y="299902"/>
                    <a:pt x="2537232" y="302237"/>
                  </a:cubicBezTo>
                  <a:cubicBezTo>
                    <a:pt x="2525244" y="300548"/>
                    <a:pt x="2564342" y="295629"/>
                    <a:pt x="2627554" y="293095"/>
                  </a:cubicBezTo>
                  <a:cubicBezTo>
                    <a:pt x="2627418" y="293045"/>
                    <a:pt x="2627418" y="292996"/>
                    <a:pt x="2627282" y="292946"/>
                  </a:cubicBezTo>
                  <a:cubicBezTo>
                    <a:pt x="2627554" y="292946"/>
                    <a:pt x="2627690" y="292996"/>
                    <a:pt x="2627963" y="292996"/>
                  </a:cubicBezTo>
                  <a:cubicBezTo>
                    <a:pt x="2627826" y="293095"/>
                    <a:pt x="2627690" y="293095"/>
                    <a:pt x="2627690" y="293095"/>
                  </a:cubicBezTo>
                  <a:cubicBezTo>
                    <a:pt x="2745258" y="288425"/>
                    <a:pt x="2946609" y="292101"/>
                    <a:pt x="3061725" y="340792"/>
                  </a:cubicBezTo>
                  <a:cubicBezTo>
                    <a:pt x="3045649" y="342481"/>
                    <a:pt x="3209945" y="355846"/>
                    <a:pt x="3249997" y="352020"/>
                  </a:cubicBezTo>
                  <a:cubicBezTo>
                    <a:pt x="3276562" y="368565"/>
                    <a:pt x="3394947" y="371447"/>
                    <a:pt x="3470420" y="353113"/>
                  </a:cubicBezTo>
                  <a:cubicBezTo>
                    <a:pt x="3487721" y="370403"/>
                    <a:pt x="3514287" y="355796"/>
                    <a:pt x="3558426" y="378949"/>
                  </a:cubicBezTo>
                  <a:cubicBezTo>
                    <a:pt x="3672043" y="360119"/>
                    <a:pt x="3747515" y="408759"/>
                    <a:pt x="3852278" y="432210"/>
                  </a:cubicBezTo>
                  <a:lnTo>
                    <a:pt x="3852686" y="433154"/>
                  </a:lnTo>
                  <a:cubicBezTo>
                    <a:pt x="3852550" y="432856"/>
                    <a:pt x="3852550" y="432558"/>
                    <a:pt x="3852413" y="432210"/>
                  </a:cubicBezTo>
                  <a:cubicBezTo>
                    <a:pt x="3852413" y="432210"/>
                    <a:pt x="3852413" y="432210"/>
                    <a:pt x="3852278" y="432210"/>
                  </a:cubicBezTo>
                  <a:lnTo>
                    <a:pt x="3851869" y="431018"/>
                  </a:lnTo>
                  <a:cubicBezTo>
                    <a:pt x="3852141" y="431465"/>
                    <a:pt x="3852278" y="431862"/>
                    <a:pt x="3852413" y="432210"/>
                  </a:cubicBezTo>
                  <a:cubicBezTo>
                    <a:pt x="3903228" y="443588"/>
                    <a:pt x="3960990" y="449053"/>
                    <a:pt x="4033329" y="437973"/>
                  </a:cubicBezTo>
                  <a:cubicBezTo>
                    <a:pt x="4031558" y="454965"/>
                    <a:pt x="4060031" y="441600"/>
                    <a:pt x="4098721" y="461027"/>
                  </a:cubicBezTo>
                  <a:cubicBezTo>
                    <a:pt x="4081010" y="451289"/>
                    <a:pt x="4153758" y="484279"/>
                    <a:pt x="4178280" y="506537"/>
                  </a:cubicBezTo>
                  <a:cubicBezTo>
                    <a:pt x="4174329" y="489943"/>
                    <a:pt x="4269555" y="515331"/>
                    <a:pt x="4315057" y="543005"/>
                  </a:cubicBezTo>
                  <a:cubicBezTo>
                    <a:pt x="4319007" y="507630"/>
                    <a:pt x="4412463" y="532820"/>
                    <a:pt x="4510413" y="550458"/>
                  </a:cubicBezTo>
                  <a:cubicBezTo>
                    <a:pt x="4512320" y="550806"/>
                    <a:pt x="4514228" y="551154"/>
                    <a:pt x="4516134" y="551501"/>
                  </a:cubicBezTo>
                  <a:cubicBezTo>
                    <a:pt x="4564224" y="559997"/>
                    <a:pt x="4612996" y="566307"/>
                    <a:pt x="4652366" y="562481"/>
                  </a:cubicBezTo>
                  <a:cubicBezTo>
                    <a:pt x="4674436" y="561537"/>
                    <a:pt x="4817207" y="592789"/>
                    <a:pt x="4888047" y="575598"/>
                  </a:cubicBezTo>
                  <a:cubicBezTo>
                    <a:pt x="4960386" y="604216"/>
                    <a:pt x="4944992" y="592888"/>
                    <a:pt x="5043896" y="588218"/>
                  </a:cubicBezTo>
                  <a:cubicBezTo>
                    <a:pt x="5043488" y="581908"/>
                    <a:pt x="5052343" y="585684"/>
                    <a:pt x="5061607" y="592987"/>
                  </a:cubicBezTo>
                  <a:cubicBezTo>
                    <a:pt x="5123592" y="608588"/>
                    <a:pt x="5153699" y="598006"/>
                    <a:pt x="5222088" y="591596"/>
                  </a:cubicBezTo>
                  <a:cubicBezTo>
                    <a:pt x="5256963" y="583846"/>
                    <a:pt x="5328621" y="592292"/>
                    <a:pt x="5340064" y="604613"/>
                  </a:cubicBezTo>
                  <a:cubicBezTo>
                    <a:pt x="5389925" y="605061"/>
                    <a:pt x="5381615" y="593236"/>
                    <a:pt x="5430795" y="612861"/>
                  </a:cubicBezTo>
                  <a:cubicBezTo>
                    <a:pt x="5440331" y="608688"/>
                    <a:pt x="5467577" y="610377"/>
                    <a:pt x="5497275" y="614252"/>
                  </a:cubicBezTo>
                  <a:cubicBezTo>
                    <a:pt x="5497820" y="614302"/>
                    <a:pt x="5498229" y="614352"/>
                    <a:pt x="5498774" y="614451"/>
                  </a:cubicBezTo>
                  <a:cubicBezTo>
                    <a:pt x="5516620" y="616836"/>
                    <a:pt x="5535284" y="619966"/>
                    <a:pt x="5551632" y="623146"/>
                  </a:cubicBezTo>
                  <a:cubicBezTo>
                    <a:pt x="5552586" y="622897"/>
                    <a:pt x="5554084" y="623096"/>
                    <a:pt x="5556400" y="624090"/>
                  </a:cubicBezTo>
                  <a:cubicBezTo>
                    <a:pt x="5554902" y="623791"/>
                    <a:pt x="5553267" y="623444"/>
                    <a:pt x="5551632" y="623146"/>
                  </a:cubicBezTo>
                  <a:cubicBezTo>
                    <a:pt x="5546455" y="624735"/>
                    <a:pt x="5570296" y="645056"/>
                    <a:pt x="5670018" y="645950"/>
                  </a:cubicBezTo>
                  <a:cubicBezTo>
                    <a:pt x="5702441" y="653105"/>
                    <a:pt x="5838400" y="682965"/>
                    <a:pt x="5883629" y="719085"/>
                  </a:cubicBezTo>
                  <a:cubicBezTo>
                    <a:pt x="5920139" y="714018"/>
                    <a:pt x="5908014" y="729171"/>
                    <a:pt x="5952562" y="724650"/>
                  </a:cubicBezTo>
                  <a:cubicBezTo>
                    <a:pt x="5934716" y="737518"/>
                    <a:pt x="5983214" y="720278"/>
                    <a:pt x="5970000" y="741741"/>
                  </a:cubicBezTo>
                  <a:cubicBezTo>
                    <a:pt x="5973133" y="742487"/>
                    <a:pt x="5976130" y="743182"/>
                    <a:pt x="5979127" y="743878"/>
                  </a:cubicBezTo>
                  <a:lnTo>
                    <a:pt x="5979400" y="743927"/>
                  </a:lnTo>
                  <a:cubicBezTo>
                    <a:pt x="6589924" y="888458"/>
                    <a:pt x="6390956" y="538583"/>
                    <a:pt x="6423106" y="2623373"/>
                  </a:cubicBezTo>
                  <a:close/>
                  <a:moveTo>
                    <a:pt x="3852686" y="435141"/>
                  </a:moveTo>
                  <a:cubicBezTo>
                    <a:pt x="3852550" y="435290"/>
                    <a:pt x="3852141" y="435589"/>
                    <a:pt x="3851732" y="436135"/>
                  </a:cubicBezTo>
                  <a:cubicBezTo>
                    <a:pt x="3852141" y="435887"/>
                    <a:pt x="3852550" y="435589"/>
                    <a:pt x="3852686" y="435141"/>
                  </a:cubicBezTo>
                  <a:close/>
                  <a:moveTo>
                    <a:pt x="3928431" y="443339"/>
                  </a:moveTo>
                  <a:cubicBezTo>
                    <a:pt x="3927341" y="443041"/>
                    <a:pt x="3929385" y="443737"/>
                    <a:pt x="3930066" y="444134"/>
                  </a:cubicBezTo>
                  <a:cubicBezTo>
                    <a:pt x="3933063" y="444184"/>
                    <a:pt x="3936741" y="444184"/>
                    <a:pt x="3928431" y="443339"/>
                  </a:cubicBezTo>
                  <a:close/>
                  <a:moveTo>
                    <a:pt x="2627146" y="292697"/>
                  </a:moveTo>
                  <a:cubicBezTo>
                    <a:pt x="2618835" y="292250"/>
                    <a:pt x="2624693" y="292747"/>
                    <a:pt x="2627282" y="292946"/>
                  </a:cubicBezTo>
                  <a:cubicBezTo>
                    <a:pt x="2627146" y="292747"/>
                    <a:pt x="2627146" y="292548"/>
                    <a:pt x="2627146" y="292697"/>
                  </a:cubicBezTo>
                  <a:close/>
                </a:path>
              </a:pathLst>
            </a:custGeom>
            <a:blipFill>
              <a:blip r:embed="rId2"/>
              <a:stretch>
                <a:fillRect t="-9667" r="-47" b="-4952"/>
              </a:stretch>
            </a:blipFill>
          </p:spPr>
        </p:sp>
      </p:grpSp>
      <p:sp>
        <p:nvSpPr>
          <p:cNvPr id="4" name="TextBox 4"/>
          <p:cNvSpPr txBox="1"/>
          <p:nvPr/>
        </p:nvSpPr>
        <p:spPr>
          <a:xfrm>
            <a:off x="4212466" y="474758"/>
            <a:ext cx="9863069" cy="714529"/>
          </a:xfrm>
          <a:prstGeom prst="rect">
            <a:avLst/>
          </a:prstGeom>
        </p:spPr>
        <p:txBody>
          <a:bodyPr lIns="0" tIns="0" rIns="0" bIns="0" rtlCol="0" anchor="t">
            <a:spAutoFit/>
          </a:bodyPr>
          <a:lstStyle/>
          <a:p>
            <a:pPr>
              <a:lnSpc>
                <a:spcPts val="5202"/>
              </a:lnSpc>
            </a:pPr>
            <a:r>
              <a:rPr lang="en-US" sz="4524">
                <a:solidFill>
                  <a:srgbClr val="1A401F"/>
                </a:solidFill>
                <a:latin typeface="Hatton Bold"/>
              </a:rPr>
              <a:t>Аварія на ЧАЕС: цифри та факти</a:t>
            </a:r>
          </a:p>
        </p:txBody>
      </p:sp>
      <p:sp>
        <p:nvSpPr>
          <p:cNvPr id="5" name="TextBox 5"/>
          <p:cNvSpPr txBox="1"/>
          <p:nvPr/>
        </p:nvSpPr>
        <p:spPr>
          <a:xfrm>
            <a:off x="911047" y="1272092"/>
            <a:ext cx="17191508" cy="7421840"/>
          </a:xfrm>
          <a:prstGeom prst="rect">
            <a:avLst/>
          </a:prstGeom>
        </p:spPr>
        <p:txBody>
          <a:bodyPr lIns="0" tIns="0" rIns="0" bIns="0" rtlCol="0" anchor="t">
            <a:spAutoFit/>
          </a:bodyPr>
          <a:lstStyle/>
          <a:p>
            <a:pPr algn="just">
              <a:lnSpc>
                <a:spcPts val="3116"/>
              </a:lnSpc>
            </a:pPr>
            <a:r>
              <a:rPr lang="en-US" sz="2225" dirty="0">
                <a:solidFill>
                  <a:srgbClr val="1A401F"/>
                </a:solidFill>
                <a:ea typeface="Open Sans"/>
              </a:rPr>
              <a:t>☢️  </a:t>
            </a:r>
            <a:r>
              <a:rPr lang="en-US" sz="2225" dirty="0">
                <a:solidFill>
                  <a:srgbClr val="1A401F"/>
                </a:solidFill>
                <a:latin typeface="Open Sans Bold"/>
              </a:rPr>
              <a:t>1977 </a:t>
            </a:r>
            <a:r>
              <a:rPr lang="en-US" sz="2225" dirty="0" err="1">
                <a:solidFill>
                  <a:srgbClr val="1A401F"/>
                </a:solidFill>
                <a:latin typeface="Open Sans Bold"/>
              </a:rPr>
              <a:t>рік</a:t>
            </a:r>
            <a:r>
              <a:rPr lang="en-US" sz="2225" dirty="0">
                <a:solidFill>
                  <a:srgbClr val="1A401F"/>
                </a:solidFill>
                <a:latin typeface="Open Sans"/>
              </a:rPr>
              <a:t> - </a:t>
            </a:r>
            <a:r>
              <a:rPr lang="en-US" sz="2225" dirty="0" err="1">
                <a:solidFill>
                  <a:srgbClr val="1A401F"/>
                </a:solidFill>
                <a:latin typeface="Open Sans"/>
              </a:rPr>
              <a:t>запустили</a:t>
            </a:r>
            <a:r>
              <a:rPr lang="en-US" sz="2225" dirty="0">
                <a:solidFill>
                  <a:srgbClr val="1A401F"/>
                </a:solidFill>
                <a:latin typeface="Open Sans"/>
              </a:rPr>
              <a:t> </a:t>
            </a:r>
            <a:r>
              <a:rPr lang="en-US" sz="2225" dirty="0" err="1">
                <a:solidFill>
                  <a:srgbClr val="1A401F"/>
                </a:solidFill>
                <a:latin typeface="Open Sans"/>
              </a:rPr>
              <a:t>перший</a:t>
            </a:r>
            <a:r>
              <a:rPr lang="en-US" sz="2225" dirty="0">
                <a:solidFill>
                  <a:srgbClr val="1A401F"/>
                </a:solidFill>
                <a:latin typeface="Open Sans"/>
              </a:rPr>
              <a:t> </a:t>
            </a:r>
            <a:r>
              <a:rPr lang="en-US" sz="2225" dirty="0" err="1">
                <a:solidFill>
                  <a:srgbClr val="1A401F"/>
                </a:solidFill>
                <a:latin typeface="Open Sans"/>
              </a:rPr>
              <a:t>блок</a:t>
            </a:r>
            <a:r>
              <a:rPr lang="en-US" sz="2225" dirty="0">
                <a:solidFill>
                  <a:srgbClr val="1A401F"/>
                </a:solidFill>
                <a:latin typeface="Open Sans"/>
              </a:rPr>
              <a:t> </a:t>
            </a:r>
            <a:r>
              <a:rPr lang="en-US" sz="2225" dirty="0" err="1">
                <a:solidFill>
                  <a:srgbClr val="1A401F"/>
                </a:solidFill>
                <a:latin typeface="Open Sans"/>
              </a:rPr>
              <a:t>Чорнобильської</a:t>
            </a:r>
            <a:r>
              <a:rPr lang="en-US" sz="2225" dirty="0">
                <a:solidFill>
                  <a:srgbClr val="1A401F"/>
                </a:solidFill>
                <a:latin typeface="Open Sans"/>
              </a:rPr>
              <a:t> АЕС.</a:t>
            </a:r>
          </a:p>
          <a:p>
            <a:pPr algn="just">
              <a:lnSpc>
                <a:spcPts val="3116"/>
              </a:lnSpc>
            </a:pPr>
            <a:r>
              <a:rPr lang="en-US" sz="2225" dirty="0">
                <a:solidFill>
                  <a:srgbClr val="1A401F"/>
                </a:solidFill>
                <a:ea typeface="Open Sans"/>
              </a:rPr>
              <a:t>☢️  </a:t>
            </a:r>
            <a:r>
              <a:rPr lang="en-US" sz="2225" dirty="0">
                <a:solidFill>
                  <a:srgbClr val="1A401F"/>
                </a:solidFill>
                <a:latin typeface="Open Sans Bold"/>
              </a:rPr>
              <a:t>2 </a:t>
            </a:r>
            <a:r>
              <a:rPr lang="en-US" sz="2225" dirty="0" err="1">
                <a:solidFill>
                  <a:srgbClr val="1A401F"/>
                </a:solidFill>
                <a:latin typeface="Open Sans Bold"/>
              </a:rPr>
              <a:t>роки</a:t>
            </a:r>
            <a:r>
              <a:rPr lang="en-US" sz="2225" dirty="0">
                <a:solidFill>
                  <a:srgbClr val="1A401F"/>
                </a:solidFill>
                <a:latin typeface="Open Sans"/>
              </a:rPr>
              <a:t> </a:t>
            </a:r>
            <a:r>
              <a:rPr lang="en-US" sz="2225" dirty="0" err="1">
                <a:solidFill>
                  <a:srgbClr val="1A401F"/>
                </a:solidFill>
                <a:latin typeface="Open Sans"/>
              </a:rPr>
              <a:t>пропрацював</a:t>
            </a:r>
            <a:r>
              <a:rPr lang="en-US" sz="2225" dirty="0">
                <a:solidFill>
                  <a:srgbClr val="1A401F"/>
                </a:solidFill>
                <a:latin typeface="Open Sans"/>
              </a:rPr>
              <a:t> </a:t>
            </a:r>
            <a:r>
              <a:rPr lang="en-US" sz="2225" dirty="0" err="1">
                <a:solidFill>
                  <a:srgbClr val="1A401F"/>
                </a:solidFill>
                <a:latin typeface="Open Sans"/>
              </a:rPr>
              <a:t>четвертий</a:t>
            </a:r>
            <a:r>
              <a:rPr lang="en-US" sz="2225" dirty="0">
                <a:solidFill>
                  <a:srgbClr val="1A401F"/>
                </a:solidFill>
                <a:latin typeface="Open Sans"/>
              </a:rPr>
              <a:t> </a:t>
            </a:r>
            <a:r>
              <a:rPr lang="en-US" sz="2225" dirty="0" err="1">
                <a:solidFill>
                  <a:srgbClr val="1A401F"/>
                </a:solidFill>
                <a:latin typeface="Open Sans"/>
              </a:rPr>
              <a:t>енергоблок</a:t>
            </a:r>
            <a:r>
              <a:rPr lang="en-US" sz="2225" dirty="0">
                <a:solidFill>
                  <a:srgbClr val="1A401F"/>
                </a:solidFill>
                <a:latin typeface="Open Sans"/>
              </a:rPr>
              <a:t> ЧАЕС – </a:t>
            </a:r>
            <a:r>
              <a:rPr lang="en-US" sz="2225" dirty="0" err="1">
                <a:solidFill>
                  <a:srgbClr val="1A401F"/>
                </a:solidFill>
                <a:latin typeface="Open Sans"/>
              </a:rPr>
              <a:t>на</a:t>
            </a:r>
            <a:r>
              <a:rPr lang="en-US" sz="2225" dirty="0">
                <a:solidFill>
                  <a:srgbClr val="1A401F"/>
                </a:solidFill>
                <a:latin typeface="Open Sans"/>
              </a:rPr>
              <a:t> </a:t>
            </a:r>
            <a:r>
              <a:rPr lang="en-US" sz="2225" dirty="0" err="1">
                <a:solidFill>
                  <a:srgbClr val="1A401F"/>
                </a:solidFill>
                <a:latin typeface="Open Sans"/>
              </a:rPr>
              <a:t>повну</a:t>
            </a:r>
            <a:r>
              <a:rPr lang="en-US" sz="2225" dirty="0">
                <a:solidFill>
                  <a:srgbClr val="1A401F"/>
                </a:solidFill>
                <a:latin typeface="Open Sans"/>
              </a:rPr>
              <a:t> </a:t>
            </a:r>
            <a:r>
              <a:rPr lang="en-US" sz="2225" dirty="0" err="1">
                <a:solidFill>
                  <a:srgbClr val="1A401F"/>
                </a:solidFill>
                <a:latin typeface="Open Sans"/>
              </a:rPr>
              <a:t>потужність</a:t>
            </a:r>
            <a:r>
              <a:rPr lang="en-US" sz="2225" dirty="0">
                <a:solidFill>
                  <a:srgbClr val="1A401F"/>
                </a:solidFill>
                <a:latin typeface="Open Sans"/>
              </a:rPr>
              <a:t> </a:t>
            </a:r>
            <a:r>
              <a:rPr lang="en-US" sz="2225" dirty="0" err="1">
                <a:solidFill>
                  <a:srgbClr val="1A401F"/>
                </a:solidFill>
                <a:latin typeface="Open Sans"/>
              </a:rPr>
              <a:t>його</a:t>
            </a:r>
            <a:r>
              <a:rPr lang="en-US" sz="2225" dirty="0">
                <a:solidFill>
                  <a:srgbClr val="1A401F"/>
                </a:solidFill>
                <a:latin typeface="Open Sans"/>
              </a:rPr>
              <a:t> </a:t>
            </a:r>
            <a:r>
              <a:rPr lang="en-US" sz="2225" dirty="0" err="1">
                <a:solidFill>
                  <a:srgbClr val="1A401F"/>
                </a:solidFill>
                <a:latin typeface="Open Sans"/>
              </a:rPr>
              <a:t>запустили</a:t>
            </a:r>
            <a:r>
              <a:rPr lang="en-US" sz="2225" dirty="0">
                <a:solidFill>
                  <a:srgbClr val="1A401F"/>
                </a:solidFill>
                <a:latin typeface="Open Sans"/>
              </a:rPr>
              <a:t> </a:t>
            </a:r>
            <a:r>
              <a:rPr lang="en-US" sz="2225" dirty="0">
                <a:solidFill>
                  <a:srgbClr val="1A401F"/>
                </a:solidFill>
                <a:latin typeface="Open Sans Bold"/>
              </a:rPr>
              <a:t>1984 </a:t>
            </a:r>
            <a:r>
              <a:rPr lang="en-US" sz="2225" dirty="0" err="1">
                <a:solidFill>
                  <a:srgbClr val="1A401F"/>
                </a:solidFill>
                <a:latin typeface="Open Sans"/>
              </a:rPr>
              <a:t>року</a:t>
            </a:r>
            <a:r>
              <a:rPr lang="en-US" sz="2225" dirty="0">
                <a:solidFill>
                  <a:srgbClr val="1A401F"/>
                </a:solidFill>
                <a:latin typeface="Open Sans"/>
              </a:rPr>
              <a:t>. </a:t>
            </a:r>
            <a:r>
              <a:rPr lang="en-US" sz="2225" dirty="0" err="1">
                <a:solidFill>
                  <a:srgbClr val="1A401F"/>
                </a:solidFill>
                <a:latin typeface="Open Sans"/>
              </a:rPr>
              <a:t>Це</a:t>
            </a:r>
            <a:r>
              <a:rPr lang="en-US" sz="2225" dirty="0">
                <a:solidFill>
                  <a:srgbClr val="1A401F"/>
                </a:solidFill>
                <a:latin typeface="Open Sans"/>
              </a:rPr>
              <a:t> </a:t>
            </a:r>
            <a:r>
              <a:rPr lang="en-US" sz="2225" dirty="0" err="1">
                <a:solidFill>
                  <a:srgbClr val="1A401F"/>
                </a:solidFill>
                <a:latin typeface="Open Sans"/>
              </a:rPr>
              <a:t>був</a:t>
            </a:r>
            <a:r>
              <a:rPr lang="en-US" sz="2225" dirty="0">
                <a:solidFill>
                  <a:srgbClr val="1A401F"/>
                </a:solidFill>
                <a:latin typeface="Open Sans"/>
              </a:rPr>
              <a:t> “</a:t>
            </a:r>
            <a:r>
              <a:rPr lang="en-US" sz="2225" dirty="0" err="1">
                <a:solidFill>
                  <a:srgbClr val="1A401F"/>
                </a:solidFill>
                <a:latin typeface="Open Sans"/>
              </a:rPr>
              <a:t>наймолодший</a:t>
            </a:r>
            <a:r>
              <a:rPr lang="en-US" sz="2225" dirty="0">
                <a:solidFill>
                  <a:srgbClr val="1A401F"/>
                </a:solidFill>
                <a:latin typeface="Open Sans"/>
              </a:rPr>
              <a:t>” і </a:t>
            </a:r>
            <a:r>
              <a:rPr lang="en-US" sz="2225" dirty="0" err="1">
                <a:solidFill>
                  <a:srgbClr val="1A401F"/>
                </a:solidFill>
                <a:latin typeface="Open Sans"/>
              </a:rPr>
              <a:t>найсучасніший</a:t>
            </a:r>
            <a:r>
              <a:rPr lang="en-US" sz="2225" dirty="0">
                <a:solidFill>
                  <a:srgbClr val="1A401F"/>
                </a:solidFill>
                <a:latin typeface="Open Sans"/>
              </a:rPr>
              <a:t> </a:t>
            </a:r>
            <a:r>
              <a:rPr lang="en-US" sz="2225" dirty="0" err="1">
                <a:solidFill>
                  <a:srgbClr val="1A401F"/>
                </a:solidFill>
                <a:latin typeface="Open Sans"/>
              </a:rPr>
              <a:t>реактор</a:t>
            </a:r>
            <a:r>
              <a:rPr lang="en-US" sz="2225" dirty="0">
                <a:solidFill>
                  <a:srgbClr val="1A401F"/>
                </a:solidFill>
                <a:latin typeface="Open Sans"/>
              </a:rPr>
              <a:t>.</a:t>
            </a:r>
          </a:p>
          <a:p>
            <a:pPr algn="just">
              <a:lnSpc>
                <a:spcPts val="3116"/>
              </a:lnSpc>
            </a:pPr>
            <a:r>
              <a:rPr lang="en-US" sz="2225" dirty="0">
                <a:solidFill>
                  <a:srgbClr val="1A401F"/>
                </a:solidFill>
                <a:ea typeface="Open Sans"/>
              </a:rPr>
              <a:t>☢️</a:t>
            </a:r>
            <a:r>
              <a:rPr lang="en-US" sz="2225" dirty="0">
                <a:solidFill>
                  <a:srgbClr val="1A401F"/>
                </a:solidFill>
                <a:latin typeface="Open Sans Bold"/>
              </a:rPr>
              <a:t>  2 </a:t>
            </a:r>
            <a:r>
              <a:rPr lang="en-US" sz="2225" dirty="0" err="1">
                <a:solidFill>
                  <a:srgbClr val="1A401F"/>
                </a:solidFill>
                <a:latin typeface="Open Sans Bold"/>
              </a:rPr>
              <a:t>дні</a:t>
            </a:r>
            <a:r>
              <a:rPr lang="en-US" sz="2225" dirty="0">
                <a:solidFill>
                  <a:srgbClr val="1A401F"/>
                </a:solidFill>
                <a:latin typeface="Open Sans Bold"/>
              </a:rPr>
              <a:t> </a:t>
            </a:r>
            <a:r>
              <a:rPr lang="en-US" sz="2225" dirty="0" err="1">
                <a:solidFill>
                  <a:srgbClr val="1A401F"/>
                </a:solidFill>
                <a:latin typeface="Open Sans"/>
              </a:rPr>
              <a:t>світ</a:t>
            </a:r>
            <a:r>
              <a:rPr lang="en-US" sz="2225" dirty="0">
                <a:solidFill>
                  <a:srgbClr val="1A401F"/>
                </a:solidFill>
                <a:latin typeface="Open Sans"/>
              </a:rPr>
              <a:t> </a:t>
            </a:r>
            <a:r>
              <a:rPr lang="en-US" sz="2225" dirty="0" err="1">
                <a:solidFill>
                  <a:srgbClr val="1A401F"/>
                </a:solidFill>
                <a:latin typeface="Open Sans"/>
              </a:rPr>
              <a:t>нічого</a:t>
            </a:r>
            <a:r>
              <a:rPr lang="en-US" sz="2225" dirty="0">
                <a:solidFill>
                  <a:srgbClr val="1A401F"/>
                </a:solidFill>
                <a:latin typeface="Open Sans"/>
              </a:rPr>
              <a:t> </a:t>
            </a:r>
            <a:r>
              <a:rPr lang="en-US" sz="2225" dirty="0" err="1">
                <a:solidFill>
                  <a:srgbClr val="1A401F"/>
                </a:solidFill>
                <a:latin typeface="Open Sans"/>
              </a:rPr>
              <a:t>не</a:t>
            </a:r>
            <a:r>
              <a:rPr lang="en-US" sz="2225" dirty="0">
                <a:solidFill>
                  <a:srgbClr val="1A401F"/>
                </a:solidFill>
                <a:latin typeface="Open Sans"/>
              </a:rPr>
              <a:t> </a:t>
            </a:r>
            <a:r>
              <a:rPr lang="en-US" sz="2225" dirty="0" err="1">
                <a:solidFill>
                  <a:srgbClr val="1A401F"/>
                </a:solidFill>
                <a:latin typeface="Open Sans"/>
              </a:rPr>
              <a:t>знав</a:t>
            </a:r>
            <a:r>
              <a:rPr lang="en-US" sz="2225" dirty="0">
                <a:solidFill>
                  <a:srgbClr val="1A401F"/>
                </a:solidFill>
                <a:latin typeface="Open Sans"/>
              </a:rPr>
              <a:t> </a:t>
            </a:r>
            <a:r>
              <a:rPr lang="en-US" sz="2225" dirty="0" err="1">
                <a:solidFill>
                  <a:srgbClr val="1A401F"/>
                </a:solidFill>
                <a:latin typeface="Open Sans"/>
              </a:rPr>
              <a:t>про</a:t>
            </a:r>
            <a:r>
              <a:rPr lang="en-US" sz="2225" dirty="0">
                <a:solidFill>
                  <a:srgbClr val="1A401F"/>
                </a:solidFill>
                <a:latin typeface="Open Sans"/>
              </a:rPr>
              <a:t> </a:t>
            </a:r>
            <a:r>
              <a:rPr lang="en-US" sz="2225" dirty="0" err="1">
                <a:solidFill>
                  <a:srgbClr val="1A401F"/>
                </a:solidFill>
                <a:latin typeface="Open Sans"/>
              </a:rPr>
              <a:t>вибух</a:t>
            </a:r>
            <a:r>
              <a:rPr lang="en-US" sz="2225" dirty="0">
                <a:solidFill>
                  <a:srgbClr val="1A401F"/>
                </a:solidFill>
                <a:latin typeface="Open Sans"/>
              </a:rPr>
              <a:t>.</a:t>
            </a:r>
          </a:p>
          <a:p>
            <a:pPr algn="just">
              <a:lnSpc>
                <a:spcPts val="3116"/>
              </a:lnSpc>
            </a:pPr>
            <a:r>
              <a:rPr lang="en-US" sz="2225" dirty="0">
                <a:solidFill>
                  <a:srgbClr val="1A401F"/>
                </a:solidFill>
                <a:ea typeface="Open Sans"/>
              </a:rPr>
              <a:t>☢️  </a:t>
            </a:r>
            <a:r>
              <a:rPr lang="en-US" sz="2225" dirty="0">
                <a:solidFill>
                  <a:srgbClr val="1A401F"/>
                </a:solidFill>
                <a:latin typeface="Open Sans Bold"/>
              </a:rPr>
              <a:t>10 </a:t>
            </a:r>
            <a:r>
              <a:rPr lang="en-US" sz="2225" dirty="0" err="1">
                <a:solidFill>
                  <a:srgbClr val="1A401F"/>
                </a:solidFill>
                <a:latin typeface="Open Sans Bold"/>
              </a:rPr>
              <a:t>днів</a:t>
            </a:r>
            <a:r>
              <a:rPr lang="en-US" sz="2225" dirty="0">
                <a:solidFill>
                  <a:srgbClr val="1A401F"/>
                </a:solidFill>
                <a:latin typeface="Open Sans"/>
              </a:rPr>
              <a:t> – з 26 </a:t>
            </a:r>
            <a:r>
              <a:rPr lang="en-US" sz="2225" dirty="0" err="1">
                <a:solidFill>
                  <a:srgbClr val="1A401F"/>
                </a:solidFill>
                <a:latin typeface="Open Sans"/>
              </a:rPr>
              <a:t>квітня</a:t>
            </a:r>
            <a:r>
              <a:rPr lang="en-US" sz="2225" dirty="0">
                <a:solidFill>
                  <a:srgbClr val="1A401F"/>
                </a:solidFill>
                <a:latin typeface="Open Sans"/>
              </a:rPr>
              <a:t> </a:t>
            </a:r>
            <a:r>
              <a:rPr lang="en-US" sz="2225" dirty="0" err="1">
                <a:solidFill>
                  <a:srgbClr val="1A401F"/>
                </a:solidFill>
                <a:latin typeface="Open Sans"/>
              </a:rPr>
              <a:t>до</a:t>
            </a:r>
            <a:r>
              <a:rPr lang="en-US" sz="2225" dirty="0">
                <a:solidFill>
                  <a:srgbClr val="1A401F"/>
                </a:solidFill>
                <a:latin typeface="Open Sans"/>
              </a:rPr>
              <a:t> 6 </a:t>
            </a:r>
            <a:r>
              <a:rPr lang="en-US" sz="2225" dirty="0" err="1">
                <a:solidFill>
                  <a:srgbClr val="1A401F"/>
                </a:solidFill>
                <a:latin typeface="Open Sans"/>
              </a:rPr>
              <a:t>травня</a:t>
            </a:r>
            <a:r>
              <a:rPr lang="en-US" sz="2225" dirty="0">
                <a:solidFill>
                  <a:srgbClr val="1A401F"/>
                </a:solidFill>
                <a:latin typeface="Open Sans"/>
              </a:rPr>
              <a:t> – </a:t>
            </a:r>
            <a:r>
              <a:rPr lang="en-US" sz="2225" dirty="0" err="1">
                <a:solidFill>
                  <a:srgbClr val="1A401F"/>
                </a:solidFill>
                <a:latin typeface="Open Sans"/>
              </a:rPr>
              <a:t>тривав</a:t>
            </a:r>
            <a:r>
              <a:rPr lang="en-US" sz="2225" dirty="0">
                <a:solidFill>
                  <a:srgbClr val="1A401F"/>
                </a:solidFill>
                <a:latin typeface="Open Sans"/>
              </a:rPr>
              <a:t> </a:t>
            </a:r>
            <a:r>
              <a:rPr lang="en-US" sz="2225" dirty="0" err="1">
                <a:solidFill>
                  <a:srgbClr val="1A401F"/>
                </a:solidFill>
                <a:latin typeface="Open Sans"/>
              </a:rPr>
              <a:t>викид</a:t>
            </a:r>
            <a:r>
              <a:rPr lang="en-US" sz="2225" dirty="0">
                <a:solidFill>
                  <a:srgbClr val="1A401F"/>
                </a:solidFill>
                <a:latin typeface="Open Sans"/>
              </a:rPr>
              <a:t> </a:t>
            </a:r>
            <a:r>
              <a:rPr lang="en-US" sz="2225" dirty="0" err="1">
                <a:solidFill>
                  <a:srgbClr val="1A401F"/>
                </a:solidFill>
                <a:latin typeface="Open Sans"/>
              </a:rPr>
              <a:t>активності</a:t>
            </a:r>
            <a:r>
              <a:rPr lang="en-US" sz="2225" dirty="0">
                <a:solidFill>
                  <a:srgbClr val="1A401F"/>
                </a:solidFill>
                <a:latin typeface="Open Sans"/>
              </a:rPr>
              <a:t> </a:t>
            </a:r>
            <a:r>
              <a:rPr lang="en-US" sz="2225" dirty="0" err="1">
                <a:solidFill>
                  <a:srgbClr val="1A401F"/>
                </a:solidFill>
                <a:latin typeface="Open Sans"/>
              </a:rPr>
              <a:t>із</a:t>
            </a:r>
            <a:r>
              <a:rPr lang="en-US" sz="2225" dirty="0">
                <a:solidFill>
                  <a:srgbClr val="1A401F"/>
                </a:solidFill>
                <a:latin typeface="Open Sans"/>
              </a:rPr>
              <a:t> </a:t>
            </a:r>
            <a:r>
              <a:rPr lang="en-US" sz="2225" dirty="0" err="1">
                <a:solidFill>
                  <a:srgbClr val="1A401F"/>
                </a:solidFill>
                <a:latin typeface="Open Sans"/>
              </a:rPr>
              <a:t>пошкодженого</a:t>
            </a:r>
            <a:r>
              <a:rPr lang="en-US" sz="2225" dirty="0">
                <a:solidFill>
                  <a:srgbClr val="1A401F"/>
                </a:solidFill>
                <a:latin typeface="Open Sans"/>
              </a:rPr>
              <a:t> </a:t>
            </a:r>
            <a:r>
              <a:rPr lang="en-US" sz="2225" dirty="0" err="1">
                <a:solidFill>
                  <a:srgbClr val="1A401F"/>
                </a:solidFill>
                <a:latin typeface="Open Sans"/>
              </a:rPr>
              <a:t>реактора</a:t>
            </a:r>
            <a:r>
              <a:rPr lang="en-US" sz="2225" dirty="0">
                <a:solidFill>
                  <a:srgbClr val="1A401F"/>
                </a:solidFill>
                <a:latin typeface="Open Sans"/>
              </a:rPr>
              <a:t> </a:t>
            </a:r>
            <a:r>
              <a:rPr lang="en-US" sz="2225" dirty="0" err="1">
                <a:solidFill>
                  <a:srgbClr val="1A401F"/>
                </a:solidFill>
                <a:latin typeface="Open Sans"/>
              </a:rPr>
              <a:t>на</a:t>
            </a:r>
            <a:r>
              <a:rPr lang="en-US" sz="2225" dirty="0">
                <a:solidFill>
                  <a:srgbClr val="1A401F"/>
                </a:solidFill>
                <a:latin typeface="Open Sans"/>
              </a:rPr>
              <a:t> </a:t>
            </a:r>
            <a:r>
              <a:rPr lang="en-US" sz="2225" dirty="0" err="1">
                <a:solidFill>
                  <a:srgbClr val="1A401F"/>
                </a:solidFill>
                <a:latin typeface="Open Sans"/>
              </a:rPr>
              <a:t>рівні</a:t>
            </a:r>
            <a:r>
              <a:rPr lang="en-US" sz="2225" dirty="0">
                <a:solidFill>
                  <a:srgbClr val="1A401F"/>
                </a:solidFill>
                <a:latin typeface="Open Sans"/>
              </a:rPr>
              <a:t> </a:t>
            </a:r>
            <a:r>
              <a:rPr lang="en-US" sz="2225" dirty="0" err="1">
                <a:solidFill>
                  <a:srgbClr val="1A401F"/>
                </a:solidFill>
                <a:latin typeface="Open Sans"/>
              </a:rPr>
              <a:t>десятків</a:t>
            </a:r>
            <a:r>
              <a:rPr lang="en-US" sz="2225" dirty="0">
                <a:solidFill>
                  <a:srgbClr val="1A401F"/>
                </a:solidFill>
                <a:latin typeface="Open Sans"/>
              </a:rPr>
              <a:t> </a:t>
            </a:r>
            <a:r>
              <a:rPr lang="en-US" sz="2225" dirty="0" err="1">
                <a:solidFill>
                  <a:srgbClr val="1A401F"/>
                </a:solidFill>
                <a:latin typeface="Open Sans"/>
              </a:rPr>
              <a:t>міль</a:t>
            </a:r>
            <a:r>
              <a:rPr lang="uk-UA" sz="2225" dirty="0">
                <a:solidFill>
                  <a:srgbClr val="1A401F"/>
                </a:solidFill>
                <a:latin typeface="Open Sans"/>
              </a:rPr>
              <a:t>й</a:t>
            </a:r>
            <a:r>
              <a:rPr lang="en-US" sz="2225" dirty="0" err="1">
                <a:solidFill>
                  <a:srgbClr val="1A401F"/>
                </a:solidFill>
                <a:latin typeface="Open Sans"/>
              </a:rPr>
              <a:t>онів</a:t>
            </a:r>
            <a:r>
              <a:rPr lang="en-US" sz="2225" dirty="0">
                <a:solidFill>
                  <a:srgbClr val="1A401F"/>
                </a:solidFill>
                <a:latin typeface="Open Sans"/>
              </a:rPr>
              <a:t> </a:t>
            </a:r>
            <a:r>
              <a:rPr lang="en-US" sz="2225" dirty="0" err="1">
                <a:solidFill>
                  <a:srgbClr val="1A401F"/>
                </a:solidFill>
                <a:latin typeface="Open Sans"/>
              </a:rPr>
              <a:t>кюрі</a:t>
            </a:r>
            <a:r>
              <a:rPr lang="en-US" sz="2225" dirty="0">
                <a:solidFill>
                  <a:srgbClr val="1A401F"/>
                </a:solidFill>
                <a:latin typeface="Open Sans"/>
              </a:rPr>
              <a:t> </a:t>
            </a:r>
            <a:r>
              <a:rPr lang="en-US" sz="2225" dirty="0" err="1">
                <a:solidFill>
                  <a:srgbClr val="1A401F"/>
                </a:solidFill>
                <a:latin typeface="Open Sans"/>
              </a:rPr>
              <a:t>на</a:t>
            </a:r>
            <a:r>
              <a:rPr lang="en-US" sz="2225" dirty="0">
                <a:solidFill>
                  <a:srgbClr val="1A401F"/>
                </a:solidFill>
                <a:latin typeface="Open Sans"/>
              </a:rPr>
              <a:t> </a:t>
            </a:r>
            <a:r>
              <a:rPr lang="en-US" sz="2225" dirty="0" err="1">
                <a:solidFill>
                  <a:srgbClr val="1A401F"/>
                </a:solidFill>
                <a:latin typeface="Open Sans"/>
              </a:rPr>
              <a:t>добу</a:t>
            </a:r>
            <a:r>
              <a:rPr lang="en-US" sz="2225" dirty="0">
                <a:solidFill>
                  <a:srgbClr val="1A401F"/>
                </a:solidFill>
                <a:latin typeface="Open Sans"/>
              </a:rPr>
              <a:t>, </a:t>
            </a:r>
            <a:r>
              <a:rPr lang="en-US" sz="2225" dirty="0" err="1">
                <a:solidFill>
                  <a:srgbClr val="1A401F"/>
                </a:solidFill>
                <a:latin typeface="Open Sans"/>
              </a:rPr>
              <a:t>після</a:t>
            </a:r>
            <a:r>
              <a:rPr lang="en-US" sz="2225" dirty="0">
                <a:solidFill>
                  <a:srgbClr val="1A401F"/>
                </a:solidFill>
                <a:latin typeface="Open Sans"/>
              </a:rPr>
              <a:t> </a:t>
            </a:r>
            <a:r>
              <a:rPr lang="en-US" sz="2225" dirty="0" err="1">
                <a:solidFill>
                  <a:srgbClr val="1A401F"/>
                </a:solidFill>
                <a:latin typeface="Open Sans"/>
              </a:rPr>
              <a:t>чого</a:t>
            </a:r>
            <a:r>
              <a:rPr lang="en-US" sz="2225" dirty="0">
                <a:solidFill>
                  <a:srgbClr val="1A401F"/>
                </a:solidFill>
                <a:latin typeface="Open Sans"/>
              </a:rPr>
              <a:t> </a:t>
            </a:r>
            <a:r>
              <a:rPr lang="en-US" sz="2225" dirty="0" err="1">
                <a:solidFill>
                  <a:srgbClr val="1A401F"/>
                </a:solidFill>
                <a:latin typeface="Open Sans"/>
              </a:rPr>
              <a:t>знизився</a:t>
            </a:r>
            <a:r>
              <a:rPr lang="en-US" sz="2225" dirty="0">
                <a:solidFill>
                  <a:srgbClr val="1A401F"/>
                </a:solidFill>
                <a:latin typeface="Open Sans"/>
              </a:rPr>
              <a:t> у </a:t>
            </a:r>
            <a:r>
              <a:rPr lang="en-US" sz="2225" dirty="0" err="1">
                <a:solidFill>
                  <a:srgbClr val="1A401F"/>
                </a:solidFill>
                <a:latin typeface="Open Sans"/>
              </a:rPr>
              <a:t>тисячі</a:t>
            </a:r>
            <a:r>
              <a:rPr lang="en-US" sz="2225" dirty="0">
                <a:solidFill>
                  <a:srgbClr val="1A401F"/>
                </a:solidFill>
                <a:latin typeface="Open Sans"/>
              </a:rPr>
              <a:t> </a:t>
            </a:r>
            <a:r>
              <a:rPr lang="en-US" sz="2225" dirty="0" err="1">
                <a:solidFill>
                  <a:srgbClr val="1A401F"/>
                </a:solidFill>
                <a:latin typeface="Open Sans"/>
              </a:rPr>
              <a:t>разів</a:t>
            </a:r>
            <a:r>
              <a:rPr lang="en-US" sz="2225" dirty="0">
                <a:solidFill>
                  <a:srgbClr val="1A401F"/>
                </a:solidFill>
                <a:latin typeface="Open Sans"/>
              </a:rPr>
              <a:t>. </a:t>
            </a:r>
            <a:r>
              <a:rPr lang="en-US" sz="2225" dirty="0" err="1">
                <a:solidFill>
                  <a:srgbClr val="1A401F"/>
                </a:solidFill>
                <a:latin typeface="Open Sans"/>
              </a:rPr>
              <a:t>Фахівці</a:t>
            </a:r>
            <a:r>
              <a:rPr lang="en-US" sz="2225" dirty="0">
                <a:solidFill>
                  <a:srgbClr val="1A401F"/>
                </a:solidFill>
                <a:latin typeface="Open Sans"/>
              </a:rPr>
              <a:t> </a:t>
            </a:r>
            <a:r>
              <a:rPr lang="en-US" sz="2225" dirty="0" err="1">
                <a:solidFill>
                  <a:srgbClr val="1A401F"/>
                </a:solidFill>
                <a:latin typeface="Open Sans"/>
              </a:rPr>
              <a:t>називають</a:t>
            </a:r>
            <a:r>
              <a:rPr lang="en-US" sz="2225" dirty="0">
                <a:solidFill>
                  <a:srgbClr val="1A401F"/>
                </a:solidFill>
                <a:latin typeface="Open Sans"/>
              </a:rPr>
              <a:t> </a:t>
            </a:r>
            <a:r>
              <a:rPr lang="en-US" sz="2225" dirty="0" err="1">
                <a:solidFill>
                  <a:srgbClr val="1A401F"/>
                </a:solidFill>
                <a:latin typeface="Open Sans"/>
              </a:rPr>
              <a:t>цей</a:t>
            </a:r>
            <a:r>
              <a:rPr lang="en-US" sz="2225" dirty="0">
                <a:solidFill>
                  <a:srgbClr val="1A401F"/>
                </a:solidFill>
                <a:latin typeface="Open Sans"/>
              </a:rPr>
              <a:t> </a:t>
            </a:r>
            <a:r>
              <a:rPr lang="en-US" sz="2225" dirty="0" err="1">
                <a:solidFill>
                  <a:srgbClr val="1A401F"/>
                </a:solidFill>
                <a:latin typeface="Open Sans"/>
              </a:rPr>
              <a:t>період</a:t>
            </a:r>
            <a:r>
              <a:rPr lang="en-US" sz="2225" dirty="0">
                <a:solidFill>
                  <a:srgbClr val="1A401F"/>
                </a:solidFill>
                <a:latin typeface="Open Sans"/>
              </a:rPr>
              <a:t> </a:t>
            </a:r>
            <a:r>
              <a:rPr lang="en-US" sz="2225" dirty="0" err="1">
                <a:solidFill>
                  <a:srgbClr val="1A401F"/>
                </a:solidFill>
                <a:latin typeface="Open Sans"/>
              </a:rPr>
              <a:t>активною</a:t>
            </a:r>
            <a:r>
              <a:rPr lang="en-US" sz="2225" dirty="0">
                <a:solidFill>
                  <a:srgbClr val="1A401F"/>
                </a:solidFill>
                <a:latin typeface="Open Sans"/>
              </a:rPr>
              <a:t> </a:t>
            </a:r>
            <a:r>
              <a:rPr lang="en-US" sz="2225" dirty="0" err="1">
                <a:solidFill>
                  <a:srgbClr val="1A401F"/>
                </a:solidFill>
                <a:latin typeface="Open Sans"/>
              </a:rPr>
              <a:t>стадією</a:t>
            </a:r>
            <a:r>
              <a:rPr lang="en-US" sz="2225" dirty="0">
                <a:solidFill>
                  <a:srgbClr val="1A401F"/>
                </a:solidFill>
                <a:latin typeface="Open Sans"/>
              </a:rPr>
              <a:t> </a:t>
            </a:r>
            <a:r>
              <a:rPr lang="en-US" sz="2225" dirty="0" err="1">
                <a:solidFill>
                  <a:srgbClr val="1A401F"/>
                </a:solidFill>
                <a:latin typeface="Open Sans"/>
              </a:rPr>
              <a:t>аваріі</a:t>
            </a:r>
            <a:r>
              <a:rPr lang="en-US" sz="2225" dirty="0">
                <a:solidFill>
                  <a:srgbClr val="1A401F"/>
                </a:solidFill>
                <a:latin typeface="Open Sans"/>
              </a:rPr>
              <a:t>̈.</a:t>
            </a:r>
          </a:p>
          <a:p>
            <a:pPr algn="just">
              <a:lnSpc>
                <a:spcPts val="3116"/>
              </a:lnSpc>
            </a:pPr>
            <a:r>
              <a:rPr lang="en-US" sz="2225" dirty="0">
                <a:solidFill>
                  <a:srgbClr val="1A401F"/>
                </a:solidFill>
                <a:ea typeface="Open Sans"/>
              </a:rPr>
              <a:t>☢️ </a:t>
            </a:r>
            <a:r>
              <a:rPr lang="en-US" sz="2225" dirty="0">
                <a:solidFill>
                  <a:srgbClr val="1A401F"/>
                </a:solidFill>
                <a:latin typeface="Open Sans Bold"/>
              </a:rPr>
              <a:t>11 </a:t>
            </a:r>
            <a:r>
              <a:rPr lang="en-US" sz="2225" dirty="0" err="1">
                <a:solidFill>
                  <a:srgbClr val="1A401F"/>
                </a:solidFill>
                <a:latin typeface="Open Sans Bold"/>
              </a:rPr>
              <a:t>тонн</a:t>
            </a:r>
            <a:r>
              <a:rPr lang="en-US" sz="2225" dirty="0">
                <a:solidFill>
                  <a:srgbClr val="1A401F"/>
                </a:solidFill>
                <a:latin typeface="Open Sans Bold"/>
              </a:rPr>
              <a:t> </a:t>
            </a:r>
            <a:r>
              <a:rPr lang="en-US" sz="2225" dirty="0" err="1">
                <a:solidFill>
                  <a:srgbClr val="1A401F"/>
                </a:solidFill>
                <a:latin typeface="Open Sans Bold"/>
              </a:rPr>
              <a:t>ядерного</a:t>
            </a:r>
            <a:r>
              <a:rPr lang="en-US" sz="2225" dirty="0">
                <a:solidFill>
                  <a:srgbClr val="1A401F"/>
                </a:solidFill>
                <a:latin typeface="Open Sans Bold"/>
              </a:rPr>
              <a:t> </a:t>
            </a:r>
            <a:r>
              <a:rPr lang="en-US" sz="2225" dirty="0" err="1">
                <a:solidFill>
                  <a:srgbClr val="1A401F"/>
                </a:solidFill>
                <a:latin typeface="Open Sans Bold"/>
              </a:rPr>
              <a:t>палива</a:t>
            </a:r>
            <a:r>
              <a:rPr lang="en-US" sz="2225" dirty="0">
                <a:solidFill>
                  <a:srgbClr val="1A401F"/>
                </a:solidFill>
                <a:latin typeface="Open Sans"/>
              </a:rPr>
              <a:t> </a:t>
            </a:r>
            <a:r>
              <a:rPr lang="en-US" sz="2225" dirty="0" err="1">
                <a:solidFill>
                  <a:srgbClr val="1A401F"/>
                </a:solidFill>
                <a:latin typeface="Open Sans"/>
              </a:rPr>
              <a:t>було</a:t>
            </a:r>
            <a:r>
              <a:rPr lang="en-US" sz="2225" dirty="0">
                <a:solidFill>
                  <a:srgbClr val="1A401F"/>
                </a:solidFill>
                <a:latin typeface="Open Sans"/>
              </a:rPr>
              <a:t> </a:t>
            </a:r>
            <a:r>
              <a:rPr lang="en-US" sz="2225" dirty="0" err="1">
                <a:solidFill>
                  <a:srgbClr val="1A401F"/>
                </a:solidFill>
                <a:latin typeface="Open Sans"/>
              </a:rPr>
              <a:t>викинуто</a:t>
            </a:r>
            <a:r>
              <a:rPr lang="en-US" sz="2225" dirty="0">
                <a:solidFill>
                  <a:srgbClr val="1A401F"/>
                </a:solidFill>
                <a:latin typeface="Open Sans"/>
              </a:rPr>
              <a:t> в </a:t>
            </a:r>
            <a:r>
              <a:rPr lang="en-US" sz="2225" dirty="0" err="1">
                <a:solidFill>
                  <a:srgbClr val="1A401F"/>
                </a:solidFill>
                <a:latin typeface="Open Sans"/>
              </a:rPr>
              <a:t>атмосферу</a:t>
            </a:r>
            <a:r>
              <a:rPr lang="en-US" sz="2225" dirty="0">
                <a:solidFill>
                  <a:srgbClr val="1A401F"/>
                </a:solidFill>
                <a:latin typeface="Open Sans"/>
              </a:rPr>
              <a:t> </a:t>
            </a:r>
            <a:r>
              <a:rPr lang="en-US" sz="2225" dirty="0" err="1">
                <a:solidFill>
                  <a:srgbClr val="1A401F"/>
                </a:solidFill>
                <a:latin typeface="Open Sans"/>
              </a:rPr>
              <a:t>внаслідок</a:t>
            </a:r>
            <a:r>
              <a:rPr lang="en-US" sz="2225" dirty="0">
                <a:solidFill>
                  <a:srgbClr val="1A401F"/>
                </a:solidFill>
                <a:latin typeface="Open Sans"/>
              </a:rPr>
              <a:t> </a:t>
            </a:r>
            <a:r>
              <a:rPr lang="en-US" sz="2225" dirty="0" err="1">
                <a:solidFill>
                  <a:srgbClr val="1A401F"/>
                </a:solidFill>
                <a:latin typeface="Open Sans"/>
              </a:rPr>
              <a:t>аварії</a:t>
            </a:r>
            <a:r>
              <a:rPr lang="en-US" sz="2225" dirty="0">
                <a:solidFill>
                  <a:srgbClr val="1A401F"/>
                </a:solidFill>
                <a:latin typeface="Open Sans"/>
              </a:rPr>
              <a:t> </a:t>
            </a:r>
            <a:r>
              <a:rPr lang="en-US" sz="2225" dirty="0" err="1">
                <a:solidFill>
                  <a:srgbClr val="1A401F"/>
                </a:solidFill>
                <a:latin typeface="Open Sans"/>
              </a:rPr>
              <a:t>на</a:t>
            </a:r>
            <a:r>
              <a:rPr lang="en-US" sz="2225" dirty="0">
                <a:solidFill>
                  <a:srgbClr val="1A401F"/>
                </a:solidFill>
                <a:latin typeface="Open Sans"/>
              </a:rPr>
              <a:t> 4-му </a:t>
            </a:r>
            <a:r>
              <a:rPr lang="en-US" sz="2225" dirty="0" err="1">
                <a:solidFill>
                  <a:srgbClr val="1A401F"/>
                </a:solidFill>
                <a:latin typeface="Open Sans"/>
              </a:rPr>
              <a:t>енергоблоці</a:t>
            </a:r>
            <a:r>
              <a:rPr lang="en-US" sz="2225" dirty="0">
                <a:solidFill>
                  <a:srgbClr val="1A401F"/>
                </a:solidFill>
                <a:latin typeface="Open Sans"/>
              </a:rPr>
              <a:t> </a:t>
            </a:r>
            <a:r>
              <a:rPr lang="en-US" sz="2225" dirty="0" err="1">
                <a:solidFill>
                  <a:srgbClr val="1A401F"/>
                </a:solidFill>
                <a:latin typeface="Open Sans"/>
              </a:rPr>
              <a:t>Чорнобильської</a:t>
            </a:r>
            <a:r>
              <a:rPr lang="en-US" sz="2225" dirty="0">
                <a:solidFill>
                  <a:srgbClr val="1A401F"/>
                </a:solidFill>
                <a:latin typeface="Open Sans"/>
              </a:rPr>
              <a:t> АЕС.</a:t>
            </a:r>
          </a:p>
          <a:p>
            <a:pPr algn="just">
              <a:lnSpc>
                <a:spcPts val="3116"/>
              </a:lnSpc>
            </a:pPr>
            <a:r>
              <a:rPr lang="en-US" sz="2225" dirty="0">
                <a:solidFill>
                  <a:srgbClr val="1A401F"/>
                </a:solidFill>
                <a:ea typeface="Open Sans"/>
              </a:rPr>
              <a:t>☢️ </a:t>
            </a:r>
            <a:r>
              <a:rPr lang="en-US" sz="2225" dirty="0">
                <a:solidFill>
                  <a:srgbClr val="1A401F"/>
                </a:solidFill>
                <a:latin typeface="Open Sans Bold"/>
              </a:rPr>
              <a:t>30 </a:t>
            </a:r>
            <a:r>
              <a:rPr lang="en-US" sz="2225" dirty="0" err="1">
                <a:solidFill>
                  <a:srgbClr val="1A401F"/>
                </a:solidFill>
                <a:latin typeface="Open Sans Bold"/>
              </a:rPr>
              <a:t>співробітників</a:t>
            </a:r>
            <a:r>
              <a:rPr lang="en-US" sz="2225" dirty="0">
                <a:solidFill>
                  <a:srgbClr val="1A401F"/>
                </a:solidFill>
                <a:latin typeface="Open Sans"/>
              </a:rPr>
              <a:t> АЕС </a:t>
            </a:r>
            <a:r>
              <a:rPr lang="en-US" sz="2225" dirty="0" err="1">
                <a:solidFill>
                  <a:srgbClr val="1A401F"/>
                </a:solidFill>
                <a:latin typeface="Open Sans"/>
              </a:rPr>
              <a:t>загинули</a:t>
            </a:r>
            <a:r>
              <a:rPr lang="en-US" sz="2225" dirty="0">
                <a:solidFill>
                  <a:srgbClr val="1A401F"/>
                </a:solidFill>
                <a:latin typeface="Open Sans"/>
              </a:rPr>
              <a:t> </a:t>
            </a:r>
            <a:r>
              <a:rPr lang="en-US" sz="2225" dirty="0" err="1">
                <a:solidFill>
                  <a:srgbClr val="1A401F"/>
                </a:solidFill>
                <a:latin typeface="Open Sans"/>
              </a:rPr>
              <a:t>внаслідок</a:t>
            </a:r>
            <a:r>
              <a:rPr lang="en-US" sz="2225" dirty="0">
                <a:solidFill>
                  <a:srgbClr val="1A401F"/>
                </a:solidFill>
                <a:latin typeface="Open Sans"/>
              </a:rPr>
              <a:t> </a:t>
            </a:r>
            <a:r>
              <a:rPr lang="en-US" sz="2225" dirty="0" err="1">
                <a:solidFill>
                  <a:srgbClr val="1A401F"/>
                </a:solidFill>
                <a:latin typeface="Open Sans"/>
              </a:rPr>
              <a:t>вибуху</a:t>
            </a:r>
            <a:r>
              <a:rPr lang="en-US" sz="2225" dirty="0">
                <a:solidFill>
                  <a:srgbClr val="1A401F"/>
                </a:solidFill>
                <a:latin typeface="Open Sans"/>
              </a:rPr>
              <a:t> </a:t>
            </a:r>
            <a:r>
              <a:rPr lang="en-US" sz="2225" dirty="0" err="1">
                <a:solidFill>
                  <a:srgbClr val="1A401F"/>
                </a:solidFill>
                <a:latin typeface="Open Sans"/>
              </a:rPr>
              <a:t>або</a:t>
            </a:r>
            <a:r>
              <a:rPr lang="en-US" sz="2225" dirty="0">
                <a:solidFill>
                  <a:srgbClr val="1A401F"/>
                </a:solidFill>
                <a:latin typeface="Open Sans"/>
              </a:rPr>
              <a:t> </a:t>
            </a:r>
            <a:r>
              <a:rPr lang="en-US" sz="2225" dirty="0" err="1">
                <a:solidFill>
                  <a:srgbClr val="1A401F"/>
                </a:solidFill>
                <a:latin typeface="Open Sans"/>
              </a:rPr>
              <a:t>гострої</a:t>
            </a:r>
            <a:r>
              <a:rPr lang="en-US" sz="2225" dirty="0">
                <a:solidFill>
                  <a:srgbClr val="1A401F"/>
                </a:solidFill>
                <a:latin typeface="Open Sans"/>
              </a:rPr>
              <a:t> </a:t>
            </a:r>
            <a:r>
              <a:rPr lang="en-US" sz="2225" dirty="0" err="1">
                <a:solidFill>
                  <a:srgbClr val="1A401F"/>
                </a:solidFill>
                <a:latin typeface="Open Sans"/>
              </a:rPr>
              <a:t>променевої</a:t>
            </a:r>
            <a:r>
              <a:rPr lang="en-US" sz="2225" dirty="0">
                <a:solidFill>
                  <a:srgbClr val="1A401F"/>
                </a:solidFill>
                <a:latin typeface="Open Sans"/>
              </a:rPr>
              <a:t> </a:t>
            </a:r>
            <a:r>
              <a:rPr lang="en-US" sz="2225" dirty="0" err="1">
                <a:solidFill>
                  <a:srgbClr val="1A401F"/>
                </a:solidFill>
                <a:latin typeface="Open Sans"/>
              </a:rPr>
              <a:t>хвороби</a:t>
            </a:r>
            <a:r>
              <a:rPr lang="en-US" sz="2225" dirty="0">
                <a:solidFill>
                  <a:srgbClr val="1A401F"/>
                </a:solidFill>
                <a:latin typeface="Open Sans"/>
              </a:rPr>
              <a:t> </a:t>
            </a:r>
            <a:r>
              <a:rPr lang="en-US" sz="2225" dirty="0" err="1">
                <a:solidFill>
                  <a:srgbClr val="1A401F"/>
                </a:solidFill>
                <a:latin typeface="Open Sans"/>
              </a:rPr>
              <a:t>протягом</a:t>
            </a:r>
            <a:r>
              <a:rPr lang="en-US" sz="2225" dirty="0">
                <a:solidFill>
                  <a:srgbClr val="1A401F"/>
                </a:solidFill>
                <a:latin typeface="Open Sans"/>
              </a:rPr>
              <a:t> </a:t>
            </a:r>
            <a:r>
              <a:rPr lang="en-US" sz="2225" dirty="0" err="1">
                <a:solidFill>
                  <a:srgbClr val="1A401F"/>
                </a:solidFill>
                <a:latin typeface="Open Sans"/>
              </a:rPr>
              <a:t>кількох</a:t>
            </a:r>
            <a:r>
              <a:rPr lang="en-US" sz="2225" dirty="0">
                <a:solidFill>
                  <a:srgbClr val="1A401F"/>
                </a:solidFill>
                <a:latin typeface="Open Sans"/>
              </a:rPr>
              <a:t> </a:t>
            </a:r>
            <a:r>
              <a:rPr lang="en-US" sz="2225" dirty="0" err="1">
                <a:solidFill>
                  <a:srgbClr val="1A401F"/>
                </a:solidFill>
                <a:latin typeface="Open Sans"/>
              </a:rPr>
              <a:t>місяців</a:t>
            </a:r>
            <a:r>
              <a:rPr lang="en-US" sz="2225" dirty="0">
                <a:solidFill>
                  <a:srgbClr val="1A401F"/>
                </a:solidFill>
                <a:latin typeface="Open Sans"/>
              </a:rPr>
              <a:t> з </a:t>
            </a:r>
            <a:r>
              <a:rPr lang="en-US" sz="2225" dirty="0" err="1">
                <a:solidFill>
                  <a:srgbClr val="1A401F"/>
                </a:solidFill>
                <a:latin typeface="Open Sans"/>
              </a:rPr>
              <a:t>моменту</a:t>
            </a:r>
            <a:r>
              <a:rPr lang="en-US" sz="2225" dirty="0">
                <a:solidFill>
                  <a:srgbClr val="1A401F"/>
                </a:solidFill>
                <a:latin typeface="Open Sans"/>
              </a:rPr>
              <a:t> </a:t>
            </a:r>
            <a:r>
              <a:rPr lang="en-US" sz="2225" dirty="0" err="1">
                <a:solidFill>
                  <a:srgbClr val="1A401F"/>
                </a:solidFill>
                <a:latin typeface="Open Sans"/>
              </a:rPr>
              <a:t>аварії</a:t>
            </a:r>
            <a:r>
              <a:rPr lang="en-US" sz="2225" dirty="0">
                <a:solidFill>
                  <a:srgbClr val="1A401F"/>
                </a:solidFill>
                <a:latin typeface="Open Sans"/>
              </a:rPr>
              <a:t>.</a:t>
            </a:r>
          </a:p>
          <a:p>
            <a:pPr algn="just">
              <a:lnSpc>
                <a:spcPts val="3116"/>
              </a:lnSpc>
            </a:pPr>
            <a:r>
              <a:rPr lang="en-US" sz="2225" dirty="0">
                <a:solidFill>
                  <a:srgbClr val="1A401F"/>
                </a:solidFill>
                <a:ea typeface="Open Sans"/>
              </a:rPr>
              <a:t>☢️  </a:t>
            </a:r>
            <a:r>
              <a:rPr lang="en-US" sz="2225" dirty="0">
                <a:solidFill>
                  <a:srgbClr val="1A401F"/>
                </a:solidFill>
                <a:latin typeface="Open Sans Bold"/>
              </a:rPr>
              <a:t>500 </a:t>
            </a:r>
            <a:r>
              <a:rPr lang="en-US" sz="2225" dirty="0" err="1">
                <a:solidFill>
                  <a:srgbClr val="1A401F"/>
                </a:solidFill>
                <a:latin typeface="Open Sans Bold"/>
              </a:rPr>
              <a:t>тисяч</a:t>
            </a:r>
            <a:r>
              <a:rPr lang="en-US" sz="2225" dirty="0">
                <a:solidFill>
                  <a:srgbClr val="1A401F"/>
                </a:solidFill>
                <a:latin typeface="Open Sans Bold"/>
              </a:rPr>
              <a:t> </a:t>
            </a:r>
            <a:r>
              <a:rPr lang="en-US" sz="2225" dirty="0" err="1">
                <a:solidFill>
                  <a:srgbClr val="1A401F"/>
                </a:solidFill>
                <a:latin typeface="Open Sans Bold"/>
              </a:rPr>
              <a:t>людей</a:t>
            </a:r>
            <a:r>
              <a:rPr lang="en-US" sz="2225" dirty="0">
                <a:solidFill>
                  <a:srgbClr val="1A401F"/>
                </a:solidFill>
                <a:latin typeface="Open Sans"/>
              </a:rPr>
              <a:t> </a:t>
            </a:r>
            <a:r>
              <a:rPr lang="en-US" sz="2225" dirty="0" err="1">
                <a:solidFill>
                  <a:srgbClr val="1A401F"/>
                </a:solidFill>
                <a:latin typeface="Open Sans"/>
              </a:rPr>
              <a:t>померли</a:t>
            </a:r>
            <a:r>
              <a:rPr lang="en-US" sz="2225" dirty="0">
                <a:solidFill>
                  <a:srgbClr val="1A401F"/>
                </a:solidFill>
                <a:latin typeface="Open Sans"/>
              </a:rPr>
              <a:t> </a:t>
            </a:r>
            <a:r>
              <a:rPr lang="en-US" sz="2225" dirty="0" err="1">
                <a:solidFill>
                  <a:srgbClr val="1A401F"/>
                </a:solidFill>
                <a:latin typeface="Open Sans"/>
              </a:rPr>
              <a:t>від</a:t>
            </a:r>
            <a:r>
              <a:rPr lang="en-US" sz="2225" dirty="0">
                <a:solidFill>
                  <a:srgbClr val="1A401F"/>
                </a:solidFill>
                <a:latin typeface="Open Sans"/>
              </a:rPr>
              <a:t> </a:t>
            </a:r>
            <a:r>
              <a:rPr lang="en-US" sz="2225" dirty="0" err="1">
                <a:solidFill>
                  <a:srgbClr val="1A401F"/>
                </a:solidFill>
                <a:latin typeface="Open Sans"/>
              </a:rPr>
              <a:t>радіації</a:t>
            </a:r>
            <a:r>
              <a:rPr lang="en-US" sz="2225" dirty="0">
                <a:solidFill>
                  <a:srgbClr val="1A401F"/>
                </a:solidFill>
                <a:latin typeface="Open Sans"/>
              </a:rPr>
              <a:t>, </a:t>
            </a:r>
            <a:r>
              <a:rPr lang="en-US" sz="2225" dirty="0" err="1">
                <a:solidFill>
                  <a:srgbClr val="1A401F"/>
                </a:solidFill>
                <a:latin typeface="Open Sans"/>
              </a:rPr>
              <a:t>за</a:t>
            </a:r>
            <a:r>
              <a:rPr lang="en-US" sz="2225" dirty="0">
                <a:solidFill>
                  <a:srgbClr val="1A401F"/>
                </a:solidFill>
                <a:latin typeface="Open Sans"/>
              </a:rPr>
              <a:t> </a:t>
            </a:r>
            <a:r>
              <a:rPr lang="en-US" sz="2225" dirty="0" err="1">
                <a:solidFill>
                  <a:srgbClr val="1A401F"/>
                </a:solidFill>
                <a:latin typeface="Open Sans"/>
              </a:rPr>
              <a:t>оцінками</a:t>
            </a:r>
            <a:r>
              <a:rPr lang="en-US" sz="2225" dirty="0">
                <a:solidFill>
                  <a:srgbClr val="1A401F"/>
                </a:solidFill>
                <a:latin typeface="Open Sans"/>
              </a:rPr>
              <a:t> </a:t>
            </a:r>
            <a:r>
              <a:rPr lang="en-US" sz="2225" dirty="0" err="1">
                <a:solidFill>
                  <a:srgbClr val="1A401F"/>
                </a:solidFill>
                <a:latin typeface="Open Sans"/>
              </a:rPr>
              <a:t>незалежних</a:t>
            </a:r>
            <a:r>
              <a:rPr lang="en-US" sz="2225" dirty="0">
                <a:solidFill>
                  <a:srgbClr val="1A401F"/>
                </a:solidFill>
                <a:latin typeface="Open Sans"/>
              </a:rPr>
              <a:t> </a:t>
            </a:r>
            <a:r>
              <a:rPr lang="en-US" sz="2225" dirty="0" err="1">
                <a:solidFill>
                  <a:srgbClr val="1A401F"/>
                </a:solidFill>
                <a:latin typeface="Open Sans"/>
              </a:rPr>
              <a:t>експертів</a:t>
            </a:r>
            <a:r>
              <a:rPr lang="en-US" sz="2225" dirty="0">
                <a:solidFill>
                  <a:srgbClr val="1A401F"/>
                </a:solidFill>
                <a:latin typeface="Open Sans"/>
              </a:rPr>
              <a:t>.</a:t>
            </a:r>
          </a:p>
          <a:p>
            <a:pPr algn="just">
              <a:lnSpc>
                <a:spcPts val="3116"/>
              </a:lnSpc>
            </a:pPr>
            <a:r>
              <a:rPr lang="en-US" sz="2225" dirty="0">
                <a:solidFill>
                  <a:srgbClr val="1A401F"/>
                </a:solidFill>
                <a:ea typeface="Open Sans"/>
              </a:rPr>
              <a:t>☢️  </a:t>
            </a:r>
            <a:r>
              <a:rPr lang="en-US" sz="2225" dirty="0">
                <a:solidFill>
                  <a:srgbClr val="1A401F"/>
                </a:solidFill>
                <a:latin typeface="Open Sans Bold"/>
              </a:rPr>
              <a:t>8,5 </a:t>
            </a:r>
            <a:r>
              <a:rPr lang="en-US" sz="2225" dirty="0" err="1">
                <a:solidFill>
                  <a:srgbClr val="1A401F"/>
                </a:solidFill>
                <a:latin typeface="Open Sans Bold"/>
              </a:rPr>
              <a:t>мільйонів</a:t>
            </a:r>
            <a:r>
              <a:rPr lang="en-US" sz="2225" dirty="0">
                <a:solidFill>
                  <a:srgbClr val="1A401F"/>
                </a:solidFill>
                <a:latin typeface="Open Sans Bold"/>
              </a:rPr>
              <a:t> </a:t>
            </a:r>
            <a:r>
              <a:rPr lang="en-US" sz="2225" dirty="0" err="1">
                <a:solidFill>
                  <a:srgbClr val="1A401F"/>
                </a:solidFill>
                <a:latin typeface="Open Sans Bold"/>
              </a:rPr>
              <a:t>жителів</a:t>
            </a:r>
            <a:r>
              <a:rPr lang="en-US" sz="2225" dirty="0">
                <a:solidFill>
                  <a:srgbClr val="1A401F"/>
                </a:solidFill>
                <a:latin typeface="Open Sans"/>
              </a:rPr>
              <a:t> </a:t>
            </a:r>
            <a:r>
              <a:rPr lang="en-US" sz="2225" dirty="0" err="1">
                <a:solidFill>
                  <a:srgbClr val="1A401F"/>
                </a:solidFill>
                <a:latin typeface="Open Sans"/>
              </a:rPr>
              <a:t>України</a:t>
            </a:r>
            <a:r>
              <a:rPr lang="en-US" sz="2225" dirty="0">
                <a:solidFill>
                  <a:srgbClr val="1A401F"/>
                </a:solidFill>
                <a:latin typeface="Open Sans"/>
              </a:rPr>
              <a:t>, </a:t>
            </a:r>
            <a:r>
              <a:rPr lang="en-US" sz="2225" dirty="0" err="1">
                <a:solidFill>
                  <a:srgbClr val="1A401F"/>
                </a:solidFill>
                <a:latin typeface="Open Sans"/>
              </a:rPr>
              <a:t>Білорусі</a:t>
            </a:r>
            <a:r>
              <a:rPr lang="en-US" sz="2225" dirty="0">
                <a:solidFill>
                  <a:srgbClr val="1A401F"/>
                </a:solidFill>
                <a:latin typeface="Open Sans"/>
              </a:rPr>
              <a:t>, </a:t>
            </a:r>
            <a:r>
              <a:rPr lang="en-US" sz="2225" dirty="0" err="1">
                <a:solidFill>
                  <a:srgbClr val="1A401F"/>
                </a:solidFill>
                <a:latin typeface="Open Sans"/>
              </a:rPr>
              <a:t>Росії</a:t>
            </a:r>
            <a:r>
              <a:rPr lang="en-US" sz="2225" dirty="0">
                <a:solidFill>
                  <a:srgbClr val="1A401F"/>
                </a:solidFill>
                <a:latin typeface="Open Sans"/>
              </a:rPr>
              <a:t> в </a:t>
            </a:r>
            <a:r>
              <a:rPr lang="en-US" sz="2225" dirty="0" err="1">
                <a:solidFill>
                  <a:srgbClr val="1A401F"/>
                </a:solidFill>
                <a:latin typeface="Open Sans"/>
              </a:rPr>
              <a:t>найближчі</a:t>
            </a:r>
            <a:r>
              <a:rPr lang="en-US" sz="2225" dirty="0">
                <a:solidFill>
                  <a:srgbClr val="1A401F"/>
                </a:solidFill>
                <a:latin typeface="Open Sans"/>
              </a:rPr>
              <a:t> </a:t>
            </a:r>
            <a:r>
              <a:rPr lang="en-US" sz="2225" dirty="0" err="1">
                <a:solidFill>
                  <a:srgbClr val="1A401F"/>
                </a:solidFill>
                <a:latin typeface="Open Sans"/>
              </a:rPr>
              <a:t>дні</a:t>
            </a:r>
            <a:r>
              <a:rPr lang="en-US" sz="2225" dirty="0">
                <a:solidFill>
                  <a:srgbClr val="1A401F"/>
                </a:solidFill>
                <a:latin typeface="Open Sans"/>
              </a:rPr>
              <a:t> </a:t>
            </a:r>
            <a:r>
              <a:rPr lang="en-US" sz="2225" dirty="0" err="1">
                <a:solidFill>
                  <a:srgbClr val="1A401F"/>
                </a:solidFill>
                <a:latin typeface="Open Sans"/>
              </a:rPr>
              <a:t>після</a:t>
            </a:r>
            <a:r>
              <a:rPr lang="en-US" sz="2225" dirty="0">
                <a:solidFill>
                  <a:srgbClr val="1A401F"/>
                </a:solidFill>
                <a:latin typeface="Open Sans"/>
              </a:rPr>
              <a:t> </a:t>
            </a:r>
            <a:r>
              <a:rPr lang="en-US" sz="2225" dirty="0" err="1">
                <a:solidFill>
                  <a:srgbClr val="1A401F"/>
                </a:solidFill>
                <a:latin typeface="Open Sans"/>
              </a:rPr>
              <a:t>аварії</a:t>
            </a:r>
            <a:r>
              <a:rPr lang="en-US" sz="2225" dirty="0">
                <a:solidFill>
                  <a:srgbClr val="1A401F"/>
                </a:solidFill>
                <a:latin typeface="Open Sans"/>
              </a:rPr>
              <a:t> </a:t>
            </a:r>
            <a:r>
              <a:rPr lang="en-US" sz="2225" dirty="0" err="1">
                <a:solidFill>
                  <a:srgbClr val="1A401F"/>
                </a:solidFill>
                <a:latin typeface="Open Sans"/>
              </a:rPr>
              <a:t>отримали</a:t>
            </a:r>
            <a:r>
              <a:rPr lang="en-US" sz="2225" dirty="0">
                <a:solidFill>
                  <a:srgbClr val="1A401F"/>
                </a:solidFill>
                <a:latin typeface="Open Sans"/>
              </a:rPr>
              <a:t> </a:t>
            </a:r>
            <a:r>
              <a:rPr lang="en-US" sz="2225" dirty="0" err="1">
                <a:solidFill>
                  <a:srgbClr val="1A401F"/>
                </a:solidFill>
                <a:latin typeface="Open Sans"/>
              </a:rPr>
              <a:t>значні</a:t>
            </a:r>
            <a:r>
              <a:rPr lang="en-US" sz="2225" dirty="0">
                <a:solidFill>
                  <a:srgbClr val="1A401F"/>
                </a:solidFill>
                <a:latin typeface="Open Sans"/>
              </a:rPr>
              <a:t> </a:t>
            </a:r>
            <a:r>
              <a:rPr lang="en-US" sz="2225" dirty="0" err="1">
                <a:solidFill>
                  <a:srgbClr val="1A401F"/>
                </a:solidFill>
                <a:latin typeface="Open Sans"/>
              </a:rPr>
              <a:t>дози</a:t>
            </a:r>
            <a:r>
              <a:rPr lang="en-US" sz="2225" dirty="0">
                <a:solidFill>
                  <a:srgbClr val="1A401F"/>
                </a:solidFill>
                <a:latin typeface="Open Sans"/>
              </a:rPr>
              <a:t> </a:t>
            </a:r>
            <a:r>
              <a:rPr lang="en-US" sz="2225" dirty="0" err="1">
                <a:solidFill>
                  <a:srgbClr val="1A401F"/>
                </a:solidFill>
                <a:latin typeface="Open Sans"/>
              </a:rPr>
              <a:t>опромінення</a:t>
            </a:r>
            <a:r>
              <a:rPr lang="en-US" sz="2225" dirty="0">
                <a:solidFill>
                  <a:srgbClr val="1A401F"/>
                </a:solidFill>
                <a:latin typeface="Open Sans"/>
              </a:rPr>
              <a:t>.</a:t>
            </a:r>
          </a:p>
          <a:p>
            <a:pPr algn="just">
              <a:lnSpc>
                <a:spcPts val="3116"/>
              </a:lnSpc>
            </a:pPr>
            <a:r>
              <a:rPr lang="en-US" sz="2225" dirty="0">
                <a:solidFill>
                  <a:srgbClr val="1A401F"/>
                </a:solidFill>
                <a:ea typeface="Open Sans"/>
              </a:rPr>
              <a:t>☢️  </a:t>
            </a:r>
            <a:r>
              <a:rPr lang="en-US" sz="2225" dirty="0">
                <a:solidFill>
                  <a:srgbClr val="1A401F"/>
                </a:solidFill>
                <a:latin typeface="Open Sans Bold"/>
              </a:rPr>
              <a:t>90 784 </a:t>
            </a:r>
            <a:r>
              <a:rPr lang="en-US" sz="2225" dirty="0" err="1">
                <a:solidFill>
                  <a:srgbClr val="1A401F"/>
                </a:solidFill>
                <a:latin typeface="Open Sans Bold"/>
              </a:rPr>
              <a:t>особи</a:t>
            </a:r>
            <a:r>
              <a:rPr lang="en-US" sz="2225" dirty="0">
                <a:solidFill>
                  <a:srgbClr val="1A401F"/>
                </a:solidFill>
                <a:latin typeface="Open Sans Bold"/>
              </a:rPr>
              <a:t> </a:t>
            </a:r>
            <a:r>
              <a:rPr lang="en-US" sz="2225" dirty="0" err="1">
                <a:solidFill>
                  <a:srgbClr val="1A401F"/>
                </a:solidFill>
                <a:latin typeface="Open Sans Bold"/>
              </a:rPr>
              <a:t>було</a:t>
            </a:r>
            <a:r>
              <a:rPr lang="en-US" sz="2225" dirty="0">
                <a:solidFill>
                  <a:srgbClr val="1A401F"/>
                </a:solidFill>
                <a:latin typeface="Open Sans Bold"/>
              </a:rPr>
              <a:t> </a:t>
            </a:r>
            <a:r>
              <a:rPr lang="en-US" sz="2225" dirty="0" err="1">
                <a:solidFill>
                  <a:srgbClr val="1A401F"/>
                </a:solidFill>
                <a:latin typeface="Open Sans Bold"/>
              </a:rPr>
              <a:t>евакуйовано</a:t>
            </a:r>
            <a:r>
              <a:rPr lang="en-US" sz="2225" dirty="0">
                <a:solidFill>
                  <a:srgbClr val="1A401F"/>
                </a:solidFill>
                <a:latin typeface="Open Sans"/>
              </a:rPr>
              <a:t> з 81-го </a:t>
            </a:r>
            <a:r>
              <a:rPr lang="en-US" sz="2225" dirty="0" err="1">
                <a:solidFill>
                  <a:srgbClr val="1A401F"/>
                </a:solidFill>
                <a:latin typeface="Open Sans"/>
              </a:rPr>
              <a:t>населеного</a:t>
            </a:r>
            <a:r>
              <a:rPr lang="en-US" sz="2225" dirty="0">
                <a:solidFill>
                  <a:srgbClr val="1A401F"/>
                </a:solidFill>
                <a:latin typeface="Open Sans"/>
              </a:rPr>
              <a:t> </a:t>
            </a:r>
            <a:r>
              <a:rPr lang="en-US" sz="2225" dirty="0" err="1">
                <a:solidFill>
                  <a:srgbClr val="1A401F"/>
                </a:solidFill>
                <a:latin typeface="Open Sans"/>
              </a:rPr>
              <a:t>пункту</a:t>
            </a:r>
            <a:r>
              <a:rPr lang="en-US" sz="2225" dirty="0">
                <a:solidFill>
                  <a:srgbClr val="1A401F"/>
                </a:solidFill>
                <a:latin typeface="Open Sans"/>
              </a:rPr>
              <a:t> </a:t>
            </a:r>
            <a:r>
              <a:rPr lang="en-US" sz="2225" dirty="0" err="1">
                <a:solidFill>
                  <a:srgbClr val="1A401F"/>
                </a:solidFill>
                <a:latin typeface="Open Sans"/>
              </a:rPr>
              <a:t>України</a:t>
            </a:r>
            <a:r>
              <a:rPr lang="en-US" sz="2225" dirty="0">
                <a:solidFill>
                  <a:srgbClr val="1A401F"/>
                </a:solidFill>
                <a:latin typeface="Open Sans"/>
              </a:rPr>
              <a:t> </a:t>
            </a:r>
            <a:r>
              <a:rPr lang="en-US" sz="2225" dirty="0" err="1">
                <a:solidFill>
                  <a:srgbClr val="1A401F"/>
                </a:solidFill>
                <a:latin typeface="Open Sans"/>
              </a:rPr>
              <a:t>до</a:t>
            </a:r>
            <a:r>
              <a:rPr lang="en-US" sz="2225" dirty="0">
                <a:solidFill>
                  <a:srgbClr val="1A401F"/>
                </a:solidFill>
                <a:latin typeface="Open Sans"/>
              </a:rPr>
              <a:t> </a:t>
            </a:r>
            <a:r>
              <a:rPr lang="en-US" sz="2225" dirty="0" err="1">
                <a:solidFill>
                  <a:srgbClr val="1A401F"/>
                </a:solidFill>
                <a:latin typeface="Open Sans"/>
              </a:rPr>
              <a:t>кінця</a:t>
            </a:r>
            <a:r>
              <a:rPr lang="en-US" sz="2225" dirty="0">
                <a:solidFill>
                  <a:srgbClr val="1A401F"/>
                </a:solidFill>
                <a:latin typeface="Open Sans"/>
              </a:rPr>
              <a:t> </a:t>
            </a:r>
            <a:r>
              <a:rPr lang="en-US" sz="2225" dirty="0" err="1">
                <a:solidFill>
                  <a:srgbClr val="1A401F"/>
                </a:solidFill>
                <a:latin typeface="Open Sans"/>
              </a:rPr>
              <a:t>літа</a:t>
            </a:r>
            <a:r>
              <a:rPr lang="en-US" sz="2225" dirty="0">
                <a:solidFill>
                  <a:srgbClr val="1A401F"/>
                </a:solidFill>
                <a:latin typeface="Open Sans"/>
              </a:rPr>
              <a:t> 1986 </a:t>
            </a:r>
            <a:r>
              <a:rPr lang="en-US" sz="2225" dirty="0" err="1">
                <a:solidFill>
                  <a:srgbClr val="1A401F"/>
                </a:solidFill>
                <a:latin typeface="Open Sans"/>
              </a:rPr>
              <a:t>року</a:t>
            </a:r>
            <a:r>
              <a:rPr lang="en-US" sz="2225" dirty="0">
                <a:solidFill>
                  <a:srgbClr val="1A401F"/>
                </a:solidFill>
                <a:latin typeface="Open Sans"/>
              </a:rPr>
              <a:t>.</a:t>
            </a:r>
          </a:p>
          <a:p>
            <a:pPr algn="just">
              <a:lnSpc>
                <a:spcPts val="3116"/>
              </a:lnSpc>
            </a:pPr>
            <a:r>
              <a:rPr lang="en-US" sz="2225" dirty="0">
                <a:solidFill>
                  <a:srgbClr val="1A401F"/>
                </a:solidFill>
                <a:ea typeface="Open Sans"/>
              </a:rPr>
              <a:t>☢️  </a:t>
            </a:r>
            <a:r>
              <a:rPr lang="en-US" sz="2225" dirty="0" err="1">
                <a:solidFill>
                  <a:srgbClr val="1A401F"/>
                </a:solidFill>
                <a:latin typeface="Open Sans Bold"/>
              </a:rPr>
              <a:t>Понад</a:t>
            </a:r>
            <a:r>
              <a:rPr lang="en-US" sz="2225" dirty="0">
                <a:solidFill>
                  <a:srgbClr val="1A401F"/>
                </a:solidFill>
                <a:latin typeface="Open Sans Bold"/>
              </a:rPr>
              <a:t> 600 </a:t>
            </a:r>
            <a:r>
              <a:rPr lang="en-US" sz="2225" dirty="0" err="1">
                <a:solidFill>
                  <a:srgbClr val="1A401F"/>
                </a:solidFill>
                <a:latin typeface="Open Sans Bold"/>
              </a:rPr>
              <a:t>тисяч</a:t>
            </a:r>
            <a:r>
              <a:rPr lang="en-US" sz="2225" dirty="0">
                <a:solidFill>
                  <a:srgbClr val="1A401F"/>
                </a:solidFill>
                <a:latin typeface="Open Sans Bold"/>
              </a:rPr>
              <a:t> </a:t>
            </a:r>
            <a:r>
              <a:rPr lang="en-US" sz="2225" dirty="0" err="1">
                <a:solidFill>
                  <a:srgbClr val="1A401F"/>
                </a:solidFill>
                <a:latin typeface="Open Sans Bold"/>
              </a:rPr>
              <a:t>осіб</a:t>
            </a:r>
            <a:r>
              <a:rPr lang="en-US" sz="2225" dirty="0">
                <a:solidFill>
                  <a:srgbClr val="1A401F"/>
                </a:solidFill>
                <a:latin typeface="Open Sans Bold"/>
              </a:rPr>
              <a:t> </a:t>
            </a:r>
            <a:r>
              <a:rPr lang="en-US" sz="2225" dirty="0" err="1">
                <a:solidFill>
                  <a:srgbClr val="1A401F"/>
                </a:solidFill>
                <a:latin typeface="Open Sans Bold"/>
              </a:rPr>
              <a:t>стали</a:t>
            </a:r>
            <a:r>
              <a:rPr lang="en-US" sz="2225" dirty="0">
                <a:solidFill>
                  <a:srgbClr val="1A401F"/>
                </a:solidFill>
                <a:latin typeface="Open Sans Bold"/>
              </a:rPr>
              <a:t> </a:t>
            </a:r>
            <a:r>
              <a:rPr lang="en-US" sz="2225" dirty="0" err="1">
                <a:solidFill>
                  <a:srgbClr val="1A401F"/>
                </a:solidFill>
                <a:latin typeface="Open Sans Bold"/>
              </a:rPr>
              <a:t>ліквідаторами</a:t>
            </a:r>
            <a:r>
              <a:rPr lang="en-US" sz="2225" dirty="0">
                <a:solidFill>
                  <a:srgbClr val="1A401F"/>
                </a:solidFill>
                <a:latin typeface="Open Sans Bold"/>
              </a:rPr>
              <a:t> </a:t>
            </a:r>
            <a:r>
              <a:rPr lang="en-US" sz="2225" dirty="0" err="1">
                <a:solidFill>
                  <a:srgbClr val="1A401F"/>
                </a:solidFill>
                <a:latin typeface="Open Sans Bold"/>
              </a:rPr>
              <a:t>аварії</a:t>
            </a:r>
            <a:r>
              <a:rPr lang="en-US" sz="2225" dirty="0">
                <a:solidFill>
                  <a:srgbClr val="1A401F"/>
                </a:solidFill>
                <a:latin typeface="Open Sans Bold"/>
              </a:rPr>
              <a:t> </a:t>
            </a:r>
            <a:r>
              <a:rPr lang="en-US" sz="2225" dirty="0">
                <a:solidFill>
                  <a:srgbClr val="1A401F"/>
                </a:solidFill>
                <a:latin typeface="Open Sans"/>
              </a:rPr>
              <a:t>– </a:t>
            </a:r>
            <a:r>
              <a:rPr lang="en-US" sz="2225" dirty="0" err="1">
                <a:solidFill>
                  <a:srgbClr val="1A401F"/>
                </a:solidFill>
                <a:latin typeface="Open Sans"/>
              </a:rPr>
              <a:t>боролися</a:t>
            </a:r>
            <a:r>
              <a:rPr lang="en-US" sz="2225" dirty="0">
                <a:solidFill>
                  <a:srgbClr val="1A401F"/>
                </a:solidFill>
                <a:latin typeface="Open Sans"/>
              </a:rPr>
              <a:t> з </a:t>
            </a:r>
            <a:r>
              <a:rPr lang="en-US" sz="2225" dirty="0" err="1">
                <a:solidFill>
                  <a:srgbClr val="1A401F"/>
                </a:solidFill>
                <a:latin typeface="Open Sans"/>
              </a:rPr>
              <a:t>вогнем</a:t>
            </a:r>
            <a:r>
              <a:rPr lang="en-US" sz="2225" dirty="0">
                <a:solidFill>
                  <a:srgbClr val="1A401F"/>
                </a:solidFill>
                <a:latin typeface="Open Sans"/>
              </a:rPr>
              <a:t> і </a:t>
            </a:r>
            <a:r>
              <a:rPr lang="en-US" sz="2225" dirty="0" err="1">
                <a:solidFill>
                  <a:srgbClr val="1A401F"/>
                </a:solidFill>
                <a:latin typeface="Open Sans"/>
              </a:rPr>
              <a:t>розчищали</a:t>
            </a:r>
            <a:r>
              <a:rPr lang="en-US" sz="2225" dirty="0">
                <a:solidFill>
                  <a:srgbClr val="1A401F"/>
                </a:solidFill>
                <a:latin typeface="Open Sans"/>
              </a:rPr>
              <a:t> </a:t>
            </a:r>
            <a:r>
              <a:rPr lang="en-US" sz="2225" dirty="0" err="1">
                <a:solidFill>
                  <a:srgbClr val="1A401F"/>
                </a:solidFill>
                <a:latin typeface="Open Sans"/>
              </a:rPr>
              <a:t>завали</a:t>
            </a:r>
            <a:r>
              <a:rPr lang="en-US" sz="2225" dirty="0">
                <a:solidFill>
                  <a:srgbClr val="1A401F"/>
                </a:solidFill>
                <a:latin typeface="Open Sans"/>
              </a:rPr>
              <a:t>.</a:t>
            </a:r>
          </a:p>
          <a:p>
            <a:pPr algn="just">
              <a:lnSpc>
                <a:spcPts val="3116"/>
              </a:lnSpc>
            </a:pPr>
            <a:r>
              <a:rPr lang="en-US" sz="2225" dirty="0">
                <a:solidFill>
                  <a:srgbClr val="1A401F"/>
                </a:solidFill>
                <a:ea typeface="Open Sans"/>
              </a:rPr>
              <a:t>☢️  </a:t>
            </a:r>
            <a:r>
              <a:rPr lang="en-US" sz="2225" dirty="0">
                <a:solidFill>
                  <a:srgbClr val="1A401F"/>
                </a:solidFill>
                <a:latin typeface="Open Sans Bold"/>
              </a:rPr>
              <a:t>2293 </a:t>
            </a:r>
            <a:r>
              <a:rPr lang="en-US" sz="2225" dirty="0" err="1">
                <a:solidFill>
                  <a:srgbClr val="1A401F"/>
                </a:solidFill>
                <a:latin typeface="Open Sans Bold"/>
              </a:rPr>
              <a:t>українських</a:t>
            </a:r>
            <a:r>
              <a:rPr lang="en-US" sz="2225" dirty="0">
                <a:solidFill>
                  <a:srgbClr val="1A401F"/>
                </a:solidFill>
                <a:latin typeface="Open Sans Bold"/>
              </a:rPr>
              <a:t> </a:t>
            </a:r>
            <a:r>
              <a:rPr lang="en-US" sz="2225" dirty="0" err="1">
                <a:solidFill>
                  <a:srgbClr val="1A401F"/>
                </a:solidFill>
                <a:latin typeface="Open Sans Bold"/>
              </a:rPr>
              <a:t>міст</a:t>
            </a:r>
            <a:r>
              <a:rPr lang="en-US" sz="2225" dirty="0">
                <a:solidFill>
                  <a:srgbClr val="1A401F"/>
                </a:solidFill>
                <a:latin typeface="Open Sans Bold"/>
              </a:rPr>
              <a:t> і </a:t>
            </a:r>
            <a:r>
              <a:rPr lang="en-US" sz="2225" dirty="0" err="1">
                <a:solidFill>
                  <a:srgbClr val="1A401F"/>
                </a:solidFill>
                <a:latin typeface="Open Sans Bold"/>
              </a:rPr>
              <a:t>селищ</a:t>
            </a:r>
            <a:r>
              <a:rPr lang="en-US" sz="2225" dirty="0">
                <a:solidFill>
                  <a:srgbClr val="1A401F"/>
                </a:solidFill>
                <a:latin typeface="Open Sans"/>
              </a:rPr>
              <a:t> </a:t>
            </a:r>
            <a:r>
              <a:rPr lang="en-US" sz="2225" dirty="0" err="1">
                <a:solidFill>
                  <a:srgbClr val="1A401F"/>
                </a:solidFill>
                <a:latin typeface="Open Sans"/>
              </a:rPr>
              <a:t>із</a:t>
            </a:r>
            <a:r>
              <a:rPr lang="en-US" sz="2225" dirty="0">
                <a:solidFill>
                  <a:srgbClr val="1A401F"/>
                </a:solidFill>
                <a:latin typeface="Open Sans"/>
              </a:rPr>
              <a:t> </a:t>
            </a:r>
            <a:r>
              <a:rPr lang="en-US" sz="2225" dirty="0" err="1">
                <a:solidFill>
                  <a:srgbClr val="1A401F"/>
                </a:solidFill>
                <a:latin typeface="Open Sans"/>
              </a:rPr>
              <a:t>населенням</a:t>
            </a:r>
            <a:r>
              <a:rPr lang="en-US" sz="2225" dirty="0">
                <a:solidFill>
                  <a:srgbClr val="1A401F"/>
                </a:solidFill>
                <a:latin typeface="Open Sans"/>
              </a:rPr>
              <a:t> </a:t>
            </a:r>
            <a:r>
              <a:rPr lang="en-US" sz="2225" dirty="0" err="1">
                <a:solidFill>
                  <a:srgbClr val="1A401F"/>
                </a:solidFill>
                <a:latin typeface="Open Sans"/>
              </a:rPr>
              <a:t>приблизно</a:t>
            </a:r>
            <a:r>
              <a:rPr lang="en-US" sz="2225" dirty="0">
                <a:solidFill>
                  <a:srgbClr val="1A401F"/>
                </a:solidFill>
                <a:latin typeface="Open Sans"/>
              </a:rPr>
              <a:t> 2,6 </a:t>
            </a:r>
            <a:r>
              <a:rPr lang="en-US" sz="2225" dirty="0" err="1">
                <a:solidFill>
                  <a:srgbClr val="1A401F"/>
                </a:solidFill>
                <a:latin typeface="Open Sans"/>
              </a:rPr>
              <a:t>мільйона</a:t>
            </a:r>
            <a:r>
              <a:rPr lang="en-US" sz="2225" dirty="0">
                <a:solidFill>
                  <a:srgbClr val="1A401F"/>
                </a:solidFill>
                <a:latin typeface="Open Sans"/>
              </a:rPr>
              <a:t> </a:t>
            </a:r>
            <a:r>
              <a:rPr lang="en-US" sz="2225" dirty="0" err="1">
                <a:solidFill>
                  <a:srgbClr val="1A401F"/>
                </a:solidFill>
                <a:latin typeface="Open Sans"/>
              </a:rPr>
              <a:t>людеи</a:t>
            </a:r>
            <a:r>
              <a:rPr lang="en-US" sz="2225" dirty="0">
                <a:solidFill>
                  <a:srgbClr val="1A401F"/>
                </a:solidFill>
                <a:latin typeface="Open Sans"/>
              </a:rPr>
              <a:t>̆ </a:t>
            </a:r>
            <a:r>
              <a:rPr lang="en-US" sz="2225" dirty="0" err="1">
                <a:solidFill>
                  <a:srgbClr val="1A401F"/>
                </a:solidFill>
                <a:latin typeface="Open Sans"/>
              </a:rPr>
              <a:t>забруднено</a:t>
            </a:r>
            <a:r>
              <a:rPr lang="en-US" sz="2225" dirty="0">
                <a:solidFill>
                  <a:srgbClr val="1A401F"/>
                </a:solidFill>
                <a:latin typeface="Open Sans"/>
              </a:rPr>
              <a:t> </a:t>
            </a:r>
            <a:r>
              <a:rPr lang="en-US" sz="2225" dirty="0" err="1">
                <a:solidFill>
                  <a:srgbClr val="1A401F"/>
                </a:solidFill>
                <a:latin typeface="Open Sans"/>
              </a:rPr>
              <a:t>радіонуклідами</a:t>
            </a:r>
            <a:r>
              <a:rPr lang="en-US" sz="2225" dirty="0">
                <a:solidFill>
                  <a:srgbClr val="1A401F"/>
                </a:solidFill>
                <a:latin typeface="Open Sans"/>
              </a:rPr>
              <a:t>.</a:t>
            </a:r>
          </a:p>
          <a:p>
            <a:pPr algn="just">
              <a:lnSpc>
                <a:spcPts val="3116"/>
              </a:lnSpc>
            </a:pPr>
            <a:r>
              <a:rPr lang="en-US" sz="2225" dirty="0">
                <a:solidFill>
                  <a:srgbClr val="1A401F"/>
                </a:solidFill>
                <a:ea typeface="Open Sans"/>
              </a:rPr>
              <a:t>☢️ </a:t>
            </a:r>
            <a:r>
              <a:rPr lang="en-US" sz="2225" dirty="0">
                <a:solidFill>
                  <a:srgbClr val="1A401F"/>
                </a:solidFill>
                <a:latin typeface="Open Sans Bold"/>
              </a:rPr>
              <a:t> 200 </a:t>
            </a:r>
            <a:r>
              <a:rPr lang="en-US" sz="2225" dirty="0" err="1">
                <a:solidFill>
                  <a:srgbClr val="1A401F"/>
                </a:solidFill>
                <a:latin typeface="Open Sans Bold"/>
              </a:rPr>
              <a:t>тисяч</a:t>
            </a:r>
            <a:r>
              <a:rPr lang="en-US" sz="2225" dirty="0">
                <a:solidFill>
                  <a:srgbClr val="1A401F"/>
                </a:solidFill>
                <a:latin typeface="Open Sans Bold"/>
              </a:rPr>
              <a:t> </a:t>
            </a:r>
            <a:r>
              <a:rPr lang="en-US" sz="2225" dirty="0" err="1">
                <a:solidFill>
                  <a:srgbClr val="1A401F"/>
                </a:solidFill>
                <a:latin typeface="Open Sans Bold"/>
              </a:rPr>
              <a:t>квадратних</a:t>
            </a:r>
            <a:r>
              <a:rPr lang="en-US" sz="2225" dirty="0">
                <a:solidFill>
                  <a:srgbClr val="1A401F"/>
                </a:solidFill>
                <a:latin typeface="Open Sans Bold"/>
              </a:rPr>
              <a:t> </a:t>
            </a:r>
            <a:r>
              <a:rPr lang="en-US" sz="2225" dirty="0" err="1">
                <a:solidFill>
                  <a:srgbClr val="1A401F"/>
                </a:solidFill>
                <a:latin typeface="Open Sans Bold"/>
              </a:rPr>
              <a:t>кілометрів</a:t>
            </a:r>
            <a:r>
              <a:rPr lang="en-US" sz="2225" dirty="0">
                <a:solidFill>
                  <a:srgbClr val="1A401F"/>
                </a:solidFill>
                <a:latin typeface="Open Sans"/>
              </a:rPr>
              <a:t> – </a:t>
            </a:r>
            <a:r>
              <a:rPr lang="en-US" sz="2225" dirty="0" err="1">
                <a:solidFill>
                  <a:srgbClr val="1A401F"/>
                </a:solidFill>
                <a:latin typeface="Open Sans"/>
              </a:rPr>
              <a:t>на</a:t>
            </a:r>
            <a:r>
              <a:rPr lang="en-US" sz="2225" dirty="0">
                <a:solidFill>
                  <a:srgbClr val="1A401F"/>
                </a:solidFill>
                <a:latin typeface="Open Sans"/>
              </a:rPr>
              <a:t> </a:t>
            </a:r>
            <a:r>
              <a:rPr lang="en-US" sz="2225" dirty="0" err="1">
                <a:solidFill>
                  <a:srgbClr val="1A401F"/>
                </a:solidFill>
                <a:latin typeface="Open Sans"/>
              </a:rPr>
              <a:t>таку</a:t>
            </a:r>
            <a:r>
              <a:rPr lang="en-US" sz="2225" dirty="0">
                <a:solidFill>
                  <a:srgbClr val="1A401F"/>
                </a:solidFill>
                <a:latin typeface="Open Sans"/>
              </a:rPr>
              <a:t> </a:t>
            </a:r>
            <a:r>
              <a:rPr lang="en-US" sz="2225" dirty="0" err="1">
                <a:solidFill>
                  <a:srgbClr val="1A401F"/>
                </a:solidFill>
                <a:latin typeface="Open Sans"/>
              </a:rPr>
              <a:t>територію</a:t>
            </a:r>
            <a:r>
              <a:rPr lang="en-US" sz="2225" dirty="0">
                <a:solidFill>
                  <a:srgbClr val="1A401F"/>
                </a:solidFill>
                <a:latin typeface="Open Sans"/>
              </a:rPr>
              <a:t> </a:t>
            </a:r>
            <a:r>
              <a:rPr lang="en-US" sz="2225" dirty="0" err="1">
                <a:solidFill>
                  <a:srgbClr val="1A401F"/>
                </a:solidFill>
                <a:latin typeface="Open Sans"/>
              </a:rPr>
              <a:t>поширилася</a:t>
            </a:r>
            <a:r>
              <a:rPr lang="en-US" sz="2225" dirty="0">
                <a:solidFill>
                  <a:srgbClr val="1A401F"/>
                </a:solidFill>
                <a:latin typeface="Open Sans"/>
              </a:rPr>
              <a:t> </a:t>
            </a:r>
            <a:r>
              <a:rPr lang="en-US" sz="2225" dirty="0" err="1">
                <a:solidFill>
                  <a:srgbClr val="1A401F"/>
                </a:solidFill>
                <a:latin typeface="Open Sans"/>
              </a:rPr>
              <a:t>дія</a:t>
            </a:r>
            <a:r>
              <a:rPr lang="en-US" sz="2225" dirty="0">
                <a:solidFill>
                  <a:srgbClr val="1A401F"/>
                </a:solidFill>
                <a:latin typeface="Open Sans"/>
              </a:rPr>
              <a:t> </a:t>
            </a:r>
            <a:r>
              <a:rPr lang="en-US" sz="2225" dirty="0" err="1">
                <a:solidFill>
                  <a:srgbClr val="1A401F"/>
                </a:solidFill>
                <a:latin typeface="Open Sans"/>
              </a:rPr>
              <a:t>радіації</a:t>
            </a:r>
            <a:r>
              <a:rPr lang="en-US" sz="2225" dirty="0">
                <a:solidFill>
                  <a:srgbClr val="1A401F"/>
                </a:solidFill>
                <a:latin typeface="Open Sans"/>
              </a:rPr>
              <a:t>. </a:t>
            </a:r>
            <a:r>
              <a:rPr lang="en-US" sz="2225" dirty="0" err="1">
                <a:solidFill>
                  <a:srgbClr val="1A401F"/>
                </a:solidFill>
                <a:latin typeface="Open Sans"/>
              </a:rPr>
              <a:t>Із</a:t>
            </a:r>
            <a:r>
              <a:rPr lang="en-US" sz="2225" dirty="0">
                <a:solidFill>
                  <a:srgbClr val="1A401F"/>
                </a:solidFill>
                <a:latin typeface="Open Sans"/>
              </a:rPr>
              <a:t> </a:t>
            </a:r>
            <a:r>
              <a:rPr lang="en-US" sz="2225" dirty="0" err="1">
                <a:solidFill>
                  <a:srgbClr val="1A401F"/>
                </a:solidFill>
                <a:latin typeface="Open Sans"/>
              </a:rPr>
              <a:t>них</a:t>
            </a:r>
            <a:r>
              <a:rPr lang="en-US" sz="2225" dirty="0">
                <a:solidFill>
                  <a:srgbClr val="1A401F"/>
                </a:solidFill>
                <a:latin typeface="Open Sans"/>
              </a:rPr>
              <a:t> 52 </a:t>
            </a:r>
            <a:r>
              <a:rPr lang="en-US" sz="2225" dirty="0" err="1">
                <a:solidFill>
                  <a:srgbClr val="1A401F"/>
                </a:solidFill>
                <a:latin typeface="Open Sans"/>
              </a:rPr>
              <a:t>тисячі</a:t>
            </a:r>
            <a:r>
              <a:rPr lang="en-US" sz="2225" dirty="0">
                <a:solidFill>
                  <a:srgbClr val="1A401F"/>
                </a:solidFill>
                <a:latin typeface="Open Sans"/>
              </a:rPr>
              <a:t> </a:t>
            </a:r>
            <a:r>
              <a:rPr lang="en-US" sz="2225" dirty="0" err="1">
                <a:solidFill>
                  <a:srgbClr val="1A401F"/>
                </a:solidFill>
                <a:latin typeface="Open Sans"/>
              </a:rPr>
              <a:t>квадратних</a:t>
            </a:r>
            <a:r>
              <a:rPr lang="en-US" sz="2225" dirty="0">
                <a:solidFill>
                  <a:srgbClr val="1A401F"/>
                </a:solidFill>
                <a:latin typeface="Open Sans"/>
              </a:rPr>
              <a:t> </a:t>
            </a:r>
            <a:r>
              <a:rPr lang="en-US" sz="2225" dirty="0" err="1">
                <a:solidFill>
                  <a:srgbClr val="1A401F"/>
                </a:solidFill>
                <a:latin typeface="Open Sans"/>
              </a:rPr>
              <a:t>кілометрів</a:t>
            </a:r>
            <a:r>
              <a:rPr lang="en-US" sz="2225" dirty="0">
                <a:solidFill>
                  <a:srgbClr val="1A401F"/>
                </a:solidFill>
                <a:latin typeface="Open Sans"/>
              </a:rPr>
              <a:t> – </a:t>
            </a:r>
            <a:r>
              <a:rPr lang="en-US" sz="2225" dirty="0" err="1">
                <a:solidFill>
                  <a:srgbClr val="1A401F"/>
                </a:solidFill>
                <a:latin typeface="Open Sans"/>
              </a:rPr>
              <a:t>сільськогосподарські</a:t>
            </a:r>
            <a:r>
              <a:rPr lang="en-US" sz="2225" dirty="0">
                <a:solidFill>
                  <a:srgbClr val="1A401F"/>
                </a:solidFill>
                <a:latin typeface="Open Sans"/>
              </a:rPr>
              <a:t> </a:t>
            </a:r>
            <a:r>
              <a:rPr lang="en-US" sz="2225" dirty="0" err="1">
                <a:solidFill>
                  <a:srgbClr val="1A401F"/>
                </a:solidFill>
                <a:latin typeface="Open Sans"/>
              </a:rPr>
              <a:t>землі</a:t>
            </a:r>
            <a:r>
              <a:rPr lang="en-US" sz="2225" dirty="0">
                <a:solidFill>
                  <a:srgbClr val="1A401F"/>
                </a:solidFill>
                <a:latin typeface="Open Sans"/>
              </a:rPr>
              <a:t>.</a:t>
            </a:r>
          </a:p>
          <a:p>
            <a:pPr>
              <a:lnSpc>
                <a:spcPts val="2836"/>
              </a:lnSpc>
            </a:pPr>
            <a:endParaRPr lang="en-US" sz="2225" dirty="0">
              <a:solidFill>
                <a:srgbClr val="1A401F"/>
              </a:solidFill>
              <a:latin typeface="Open Sans"/>
            </a:endParaRPr>
          </a:p>
          <a:p>
            <a:pPr>
              <a:lnSpc>
                <a:spcPts val="2836"/>
              </a:lnSpc>
            </a:pPr>
            <a:endParaRPr lang="en-US" sz="2225" dirty="0">
              <a:solidFill>
                <a:srgbClr val="1A401F"/>
              </a:solidFill>
              <a:latin typeface="Open Sans"/>
            </a:endParaRPr>
          </a:p>
          <a:p>
            <a:pPr>
              <a:lnSpc>
                <a:spcPts val="2836"/>
              </a:lnSpc>
            </a:pPr>
            <a:endParaRPr lang="en-US" sz="2225" dirty="0">
              <a:solidFill>
                <a:srgbClr val="1A401F"/>
              </a:solidFill>
              <a:latin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67696" y="7707700"/>
            <a:ext cx="9427474" cy="2579300"/>
          </a:xfrm>
          <a:custGeom>
            <a:avLst/>
            <a:gdLst/>
            <a:ahLst/>
            <a:cxnLst/>
            <a:rect l="l" t="t" r="r" b="b"/>
            <a:pathLst>
              <a:path w="9427474" h="2579300">
                <a:moveTo>
                  <a:pt x="0" y="0"/>
                </a:moveTo>
                <a:lnTo>
                  <a:pt x="9427474" y="0"/>
                </a:lnTo>
                <a:lnTo>
                  <a:pt x="9427474" y="2579300"/>
                </a:lnTo>
                <a:lnTo>
                  <a:pt x="0" y="2579300"/>
                </a:lnTo>
                <a:lnTo>
                  <a:pt x="0" y="0"/>
                </a:lnTo>
                <a:close/>
              </a:path>
            </a:pathLst>
          </a:custGeom>
          <a:blipFill>
            <a:blip r:embed="rId2">
              <a:alphaModFix amt="31000"/>
            </a:blip>
            <a:stretch>
              <a:fillRect t="-102499" b="-17740"/>
            </a:stretch>
          </a:blipFill>
        </p:spPr>
      </p:sp>
      <p:grpSp>
        <p:nvGrpSpPr>
          <p:cNvPr id="3" name="Group 3"/>
          <p:cNvGrpSpPr/>
          <p:nvPr/>
        </p:nvGrpSpPr>
        <p:grpSpPr>
          <a:xfrm>
            <a:off x="-4694339" y="-102870"/>
            <a:ext cx="11800546" cy="10501622"/>
            <a:chOff x="0" y="0"/>
            <a:chExt cx="6349238" cy="5650357"/>
          </a:xfrm>
        </p:grpSpPr>
        <p:sp>
          <p:nvSpPr>
            <p:cNvPr id="4" name="Freeform 4"/>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10109" r="-10109"/>
              </a:stretch>
            </a:blipFill>
          </p:spPr>
        </p:sp>
      </p:grpSp>
      <p:sp>
        <p:nvSpPr>
          <p:cNvPr id="5" name="TextBox 5"/>
          <p:cNvSpPr txBox="1"/>
          <p:nvPr/>
        </p:nvSpPr>
        <p:spPr>
          <a:xfrm>
            <a:off x="6992380" y="241006"/>
            <a:ext cx="11163620" cy="1546813"/>
          </a:xfrm>
          <a:prstGeom prst="rect">
            <a:avLst/>
          </a:prstGeom>
        </p:spPr>
        <p:txBody>
          <a:bodyPr lIns="0" tIns="0" rIns="0" bIns="0" rtlCol="0" anchor="t">
            <a:spAutoFit/>
          </a:bodyPr>
          <a:lstStyle/>
          <a:p>
            <a:pPr algn="ctr">
              <a:lnSpc>
                <a:spcPts val="5856"/>
              </a:lnSpc>
            </a:pPr>
            <a:r>
              <a:rPr lang="en-US" sz="5092">
                <a:solidFill>
                  <a:srgbClr val="1A401F"/>
                </a:solidFill>
                <a:latin typeface="Hatton Bold"/>
              </a:rPr>
              <a:t>ТОП-5 ІПСО про Чорнобильску зону відчуження: </a:t>
            </a:r>
          </a:p>
        </p:txBody>
      </p:sp>
      <p:sp>
        <p:nvSpPr>
          <p:cNvPr id="6" name="TextBox 6"/>
          <p:cNvSpPr txBox="1"/>
          <p:nvPr/>
        </p:nvSpPr>
        <p:spPr>
          <a:xfrm>
            <a:off x="6897558" y="3032781"/>
            <a:ext cx="10361742" cy="3265149"/>
          </a:xfrm>
          <a:prstGeom prst="rect">
            <a:avLst/>
          </a:prstGeom>
        </p:spPr>
        <p:txBody>
          <a:bodyPr lIns="0" tIns="0" rIns="0" bIns="0" rtlCol="0" anchor="t">
            <a:spAutoFit/>
          </a:bodyPr>
          <a:lstStyle/>
          <a:p>
            <a:pPr algn="just">
              <a:lnSpc>
                <a:spcPts val="3256"/>
              </a:lnSpc>
            </a:pPr>
            <a:r>
              <a:rPr lang="en-US" sz="2325">
                <a:solidFill>
                  <a:srgbClr val="1A401F"/>
                </a:solidFill>
                <a:latin typeface="Open Sans Bold"/>
              </a:rPr>
              <a:t>Чорнобильська катастрофа</a:t>
            </a:r>
            <a:r>
              <a:rPr lang="en-US" sz="2325">
                <a:solidFill>
                  <a:srgbClr val="1A401F"/>
                </a:solidFill>
                <a:latin typeface="Open Sans"/>
              </a:rPr>
              <a:t> — це вибух не тільки реактора, але й дезінформації та замовчування фактів. Інформаційний складник і досі наносить нищівні удари. </a:t>
            </a:r>
          </a:p>
          <a:p>
            <a:pPr algn="just">
              <a:lnSpc>
                <a:spcPts val="3256"/>
              </a:lnSpc>
            </a:pPr>
            <a:endParaRPr lang="en-US" sz="2325">
              <a:solidFill>
                <a:srgbClr val="1A401F"/>
              </a:solidFill>
              <a:latin typeface="Open Sans"/>
            </a:endParaRPr>
          </a:p>
          <a:p>
            <a:pPr algn="just">
              <a:lnSpc>
                <a:spcPts val="3256"/>
              </a:lnSpc>
            </a:pPr>
            <a:r>
              <a:rPr lang="en-US" sz="2325">
                <a:solidFill>
                  <a:srgbClr val="1A401F"/>
                </a:solidFill>
                <a:latin typeface="Open Sans Bold"/>
              </a:rPr>
              <a:t>Фейки, як радіація</a:t>
            </a:r>
            <a:r>
              <a:rPr lang="en-US" sz="2325">
                <a:solidFill>
                  <a:srgbClr val="1A401F"/>
                </a:solidFill>
                <a:latin typeface="Open Sans"/>
              </a:rPr>
              <a:t> — їх не видно, проте наслідки можуть бути вкрай небезпечними. Руками радянської влади було створено інформаційний вакуум, люди не знали, що відбувається насправді, а отже не могли оцінити масштаби небезпеки.</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A401F"/>
        </a:solidFill>
        <a:effectLst/>
      </p:bgPr>
    </p:bg>
    <p:spTree>
      <p:nvGrpSpPr>
        <p:cNvPr id="1" name=""/>
        <p:cNvGrpSpPr/>
        <p:nvPr/>
      </p:nvGrpSpPr>
      <p:grpSpPr>
        <a:xfrm>
          <a:off x="0" y="0"/>
          <a:ext cx="0" cy="0"/>
          <a:chOff x="0" y="0"/>
          <a:chExt cx="0" cy="0"/>
        </a:xfrm>
      </p:grpSpPr>
      <p:grpSp>
        <p:nvGrpSpPr>
          <p:cNvPr id="2" name="Group 2"/>
          <p:cNvGrpSpPr/>
          <p:nvPr/>
        </p:nvGrpSpPr>
        <p:grpSpPr>
          <a:xfrm>
            <a:off x="7562327" y="-160927"/>
            <a:ext cx="15985043" cy="10608854"/>
            <a:chOff x="0" y="0"/>
            <a:chExt cx="6351016" cy="4215003"/>
          </a:xfrm>
        </p:grpSpPr>
        <p:sp>
          <p:nvSpPr>
            <p:cNvPr id="3" name="Freeform 3"/>
            <p:cNvSpPr/>
            <p:nvPr/>
          </p:nvSpPr>
          <p:spPr>
            <a:xfrm>
              <a:off x="-39878" y="-19431"/>
              <a:ext cx="6437884" cy="4257040"/>
            </a:xfrm>
            <a:custGeom>
              <a:avLst/>
              <a:gdLst/>
              <a:ahLst/>
              <a:cxnLst/>
              <a:rect l="l" t="t" r="r" b="b"/>
              <a:pathLst>
                <a:path w="6437884" h="425704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2"/>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a:blip r:embed="rId2"/>
              <a:stretch>
                <a:fillRect l="-15654" r="-15654"/>
              </a:stretch>
            </a:blipFill>
          </p:spPr>
        </p:sp>
      </p:grpSp>
      <p:sp>
        <p:nvSpPr>
          <p:cNvPr id="4" name="TextBox 4"/>
          <p:cNvSpPr txBox="1"/>
          <p:nvPr/>
        </p:nvSpPr>
        <p:spPr>
          <a:xfrm>
            <a:off x="-1495560" y="581048"/>
            <a:ext cx="12417525" cy="944198"/>
          </a:xfrm>
          <a:prstGeom prst="rect">
            <a:avLst/>
          </a:prstGeom>
        </p:spPr>
        <p:txBody>
          <a:bodyPr lIns="0" tIns="0" rIns="0" bIns="0" rtlCol="0" anchor="t">
            <a:spAutoFit/>
          </a:bodyPr>
          <a:lstStyle/>
          <a:p>
            <a:pPr algn="ctr">
              <a:lnSpc>
                <a:spcPts val="3671"/>
              </a:lnSpc>
            </a:pPr>
            <a:r>
              <a:rPr lang="en-US" sz="3192">
                <a:solidFill>
                  <a:srgbClr val="FFFFFF"/>
                </a:solidFill>
                <a:latin typeface="Hatton"/>
              </a:rPr>
              <a:t>МІФ 1. Україна найбільше постраждала від </a:t>
            </a:r>
          </a:p>
          <a:p>
            <a:pPr algn="ctr">
              <a:lnSpc>
                <a:spcPts val="3671"/>
              </a:lnSpc>
            </a:pPr>
            <a:r>
              <a:rPr lang="en-US" sz="3192">
                <a:solidFill>
                  <a:srgbClr val="FFFFFF"/>
                </a:solidFill>
                <a:latin typeface="Hatton"/>
              </a:rPr>
              <a:t>аварії на ЧАЕС</a:t>
            </a:r>
          </a:p>
        </p:txBody>
      </p:sp>
      <p:sp>
        <p:nvSpPr>
          <p:cNvPr id="5" name="TextBox 5"/>
          <p:cNvSpPr txBox="1"/>
          <p:nvPr/>
        </p:nvSpPr>
        <p:spPr>
          <a:xfrm>
            <a:off x="588070" y="1620325"/>
            <a:ext cx="5111421" cy="2539155"/>
          </a:xfrm>
          <a:prstGeom prst="rect">
            <a:avLst/>
          </a:prstGeom>
        </p:spPr>
        <p:txBody>
          <a:bodyPr lIns="0" tIns="0" rIns="0" bIns="0" rtlCol="0" anchor="t">
            <a:spAutoFit/>
          </a:bodyPr>
          <a:lstStyle/>
          <a:p>
            <a:pPr algn="just">
              <a:lnSpc>
                <a:spcPts val="2936"/>
              </a:lnSpc>
            </a:pPr>
            <a:r>
              <a:rPr lang="en-US" sz="2097">
                <a:solidFill>
                  <a:srgbClr val="FFFFFF"/>
                </a:solidFill>
                <a:latin typeface="Open Sans"/>
              </a:rPr>
              <a:t>Найбільш популярним фейком щодо Чорнобиля є інформація, що Україна найбільше постраждала від аварії на ЧАЕС. Це твердження викликано тим, що реактор знаходиться на території України, а отже і від радіації найбільше постраждати мала б Україна.</a:t>
            </a:r>
          </a:p>
        </p:txBody>
      </p:sp>
      <p:sp>
        <p:nvSpPr>
          <p:cNvPr id="6" name="TextBox 6"/>
          <p:cNvSpPr txBox="1"/>
          <p:nvPr/>
        </p:nvSpPr>
        <p:spPr>
          <a:xfrm>
            <a:off x="-882113" y="4656502"/>
            <a:ext cx="12417525" cy="486998"/>
          </a:xfrm>
          <a:prstGeom prst="rect">
            <a:avLst/>
          </a:prstGeom>
        </p:spPr>
        <p:txBody>
          <a:bodyPr lIns="0" tIns="0" rIns="0" bIns="0" rtlCol="0" anchor="t">
            <a:spAutoFit/>
          </a:bodyPr>
          <a:lstStyle/>
          <a:p>
            <a:pPr algn="ctr">
              <a:lnSpc>
                <a:spcPts val="3671"/>
              </a:lnSpc>
            </a:pPr>
            <a:r>
              <a:rPr lang="en-US" sz="3192">
                <a:solidFill>
                  <a:srgbClr val="FFFFFF"/>
                </a:solidFill>
                <a:latin typeface="Hatton"/>
              </a:rPr>
              <a:t>ПРАВДА</a:t>
            </a:r>
          </a:p>
        </p:txBody>
      </p:sp>
      <p:sp>
        <p:nvSpPr>
          <p:cNvPr id="7" name="TextBox 7"/>
          <p:cNvSpPr txBox="1"/>
          <p:nvPr/>
        </p:nvSpPr>
        <p:spPr>
          <a:xfrm>
            <a:off x="2267650" y="5238750"/>
            <a:ext cx="5907944" cy="4728583"/>
          </a:xfrm>
          <a:prstGeom prst="rect">
            <a:avLst/>
          </a:prstGeom>
        </p:spPr>
        <p:txBody>
          <a:bodyPr lIns="0" tIns="0" rIns="0" bIns="0" rtlCol="0" anchor="t">
            <a:spAutoFit/>
          </a:bodyPr>
          <a:lstStyle/>
          <a:p>
            <a:pPr algn="just">
              <a:lnSpc>
                <a:spcPts val="2936"/>
              </a:lnSpc>
            </a:pPr>
            <a:r>
              <a:rPr lang="en-US" sz="2097">
                <a:solidFill>
                  <a:srgbClr val="FFFFFF"/>
                </a:solidFill>
                <a:latin typeface="Open Sans"/>
              </a:rPr>
              <a:t>Реально, найбільше від аварії на ЧАЕС постраждала Білорусь. Згідно з даними ООН, близько 70% радіоактивних речовин осіло саме на території цієї країни. 20% всієї Білорусі досі забруднені.</a:t>
            </a:r>
          </a:p>
          <a:p>
            <a:pPr algn="just">
              <a:lnSpc>
                <a:spcPts val="2936"/>
              </a:lnSpc>
            </a:pPr>
            <a:r>
              <a:rPr lang="en-US" sz="2097">
                <a:solidFill>
                  <a:srgbClr val="FFFFFF"/>
                </a:solidFill>
                <a:latin typeface="Open Sans"/>
              </a:rPr>
              <a:t>В Україні радіацією забруднено близько 5% території країни.</a:t>
            </a:r>
          </a:p>
          <a:p>
            <a:pPr algn="just">
              <a:lnSpc>
                <a:spcPts val="2936"/>
              </a:lnSpc>
            </a:pPr>
            <a:r>
              <a:rPr lang="en-US" sz="2097">
                <a:solidFill>
                  <a:srgbClr val="FFFFFF"/>
                </a:solidFill>
                <a:latin typeface="Open Sans"/>
              </a:rPr>
              <a:t>Також, згідно з Атласом радіоактивного забруднення, радіацію виявили у себе після трагедії багато європейських країн. Більше за інших забруднені радіонуклідами Фінляндія, Швеція, Норвегія і Австрія.</a:t>
            </a:r>
          </a:p>
          <a:p>
            <a:pPr algn="just">
              <a:lnSpc>
                <a:spcPts val="2936"/>
              </a:lnSpc>
            </a:pPr>
            <a:endParaRPr lang="en-US" sz="2097">
              <a:solidFill>
                <a:srgbClr val="FFFFFF"/>
              </a:solidFill>
              <a:latin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A401F"/>
        </a:solidFill>
        <a:effectLst/>
      </p:bgPr>
    </p:bg>
    <p:spTree>
      <p:nvGrpSpPr>
        <p:cNvPr id="1" name=""/>
        <p:cNvGrpSpPr/>
        <p:nvPr/>
      </p:nvGrpSpPr>
      <p:grpSpPr>
        <a:xfrm>
          <a:off x="0" y="0"/>
          <a:ext cx="0" cy="0"/>
          <a:chOff x="0" y="0"/>
          <a:chExt cx="0" cy="0"/>
        </a:xfrm>
      </p:grpSpPr>
      <p:grpSp>
        <p:nvGrpSpPr>
          <p:cNvPr id="2" name="Group 2"/>
          <p:cNvGrpSpPr/>
          <p:nvPr/>
        </p:nvGrpSpPr>
        <p:grpSpPr>
          <a:xfrm>
            <a:off x="7511485" y="0"/>
            <a:ext cx="15985043" cy="10877573"/>
            <a:chOff x="0" y="0"/>
            <a:chExt cx="6351016" cy="4321768"/>
          </a:xfrm>
        </p:grpSpPr>
        <p:sp>
          <p:nvSpPr>
            <p:cNvPr id="3" name="Freeform 3"/>
            <p:cNvSpPr/>
            <p:nvPr/>
          </p:nvSpPr>
          <p:spPr>
            <a:xfrm>
              <a:off x="-39878" y="-19431"/>
              <a:ext cx="6437884" cy="4363805"/>
            </a:xfrm>
            <a:custGeom>
              <a:avLst/>
              <a:gdLst/>
              <a:ahLst/>
              <a:cxnLst/>
              <a:rect l="l" t="t" r="r" b="b"/>
              <a:pathLst>
                <a:path w="6437884" h="4363805">
                  <a:moveTo>
                    <a:pt x="6341491" y="4332995"/>
                  </a:moveTo>
                  <a:cubicBezTo>
                    <a:pt x="4280281" y="4341069"/>
                    <a:pt x="2233295" y="4332474"/>
                    <a:pt x="93726" y="4341199"/>
                  </a:cubicBezTo>
                  <a:cubicBezTo>
                    <a:pt x="61976" y="4330391"/>
                    <a:pt x="79883" y="4287159"/>
                    <a:pt x="73787" y="4249005"/>
                  </a:cubicBezTo>
                  <a:cubicBezTo>
                    <a:pt x="58674" y="4200044"/>
                    <a:pt x="0" y="4168922"/>
                    <a:pt x="84455" y="4077250"/>
                  </a:cubicBezTo>
                  <a:cubicBezTo>
                    <a:pt x="103759" y="4029720"/>
                    <a:pt x="120269" y="3973727"/>
                    <a:pt x="135001" y="3928932"/>
                  </a:cubicBezTo>
                  <a:cubicBezTo>
                    <a:pt x="199009" y="3877366"/>
                    <a:pt x="241046" y="3820462"/>
                    <a:pt x="303403" y="3752749"/>
                  </a:cubicBezTo>
                  <a:cubicBezTo>
                    <a:pt x="375158" y="3662118"/>
                    <a:pt x="324104" y="3580472"/>
                    <a:pt x="437642" y="3526692"/>
                  </a:cubicBezTo>
                  <a:cubicBezTo>
                    <a:pt x="421513" y="3489971"/>
                    <a:pt x="463931" y="3453641"/>
                    <a:pt x="443357" y="3407023"/>
                  </a:cubicBezTo>
                  <a:cubicBezTo>
                    <a:pt x="448564" y="3320559"/>
                    <a:pt x="446532" y="3325898"/>
                    <a:pt x="542036" y="3218339"/>
                  </a:cubicBezTo>
                  <a:cubicBezTo>
                    <a:pt x="552704" y="3167294"/>
                    <a:pt x="490728" y="3118853"/>
                    <a:pt x="618490" y="3034343"/>
                  </a:cubicBezTo>
                  <a:cubicBezTo>
                    <a:pt x="631444" y="2967802"/>
                    <a:pt x="651891" y="2940196"/>
                    <a:pt x="717296" y="2887458"/>
                  </a:cubicBezTo>
                  <a:cubicBezTo>
                    <a:pt x="760095" y="2882249"/>
                    <a:pt x="705993" y="2771695"/>
                    <a:pt x="768477" y="2683929"/>
                  </a:cubicBezTo>
                  <a:cubicBezTo>
                    <a:pt x="788924" y="2648249"/>
                    <a:pt x="731647" y="2602804"/>
                    <a:pt x="805815" y="2486911"/>
                  </a:cubicBezTo>
                  <a:cubicBezTo>
                    <a:pt x="828167" y="2437949"/>
                    <a:pt x="826262" y="2400577"/>
                    <a:pt x="830199" y="2333776"/>
                  </a:cubicBezTo>
                  <a:cubicBezTo>
                    <a:pt x="892810" y="2271923"/>
                    <a:pt x="930021" y="2220617"/>
                    <a:pt x="939419" y="2112277"/>
                  </a:cubicBezTo>
                  <a:cubicBezTo>
                    <a:pt x="995426" y="2025422"/>
                    <a:pt x="1038860" y="2013442"/>
                    <a:pt x="990346" y="1879188"/>
                  </a:cubicBezTo>
                  <a:cubicBezTo>
                    <a:pt x="1048893" y="1790771"/>
                    <a:pt x="1075944" y="1622271"/>
                    <a:pt x="1133094" y="1521873"/>
                  </a:cubicBezTo>
                  <a:cubicBezTo>
                    <a:pt x="1107313" y="1456244"/>
                    <a:pt x="1137666" y="1364832"/>
                    <a:pt x="1097915" y="1293603"/>
                  </a:cubicBezTo>
                  <a:cubicBezTo>
                    <a:pt x="1152017" y="1165600"/>
                    <a:pt x="1106678" y="1214952"/>
                    <a:pt x="1083310" y="1010121"/>
                  </a:cubicBezTo>
                  <a:cubicBezTo>
                    <a:pt x="1082167" y="987463"/>
                    <a:pt x="1056386" y="962592"/>
                    <a:pt x="1024890" y="937590"/>
                  </a:cubicBezTo>
                  <a:cubicBezTo>
                    <a:pt x="1037971" y="932382"/>
                    <a:pt x="1042289" y="858549"/>
                    <a:pt x="997966" y="845136"/>
                  </a:cubicBezTo>
                  <a:cubicBezTo>
                    <a:pt x="889762" y="794612"/>
                    <a:pt x="898525" y="661010"/>
                    <a:pt x="794512" y="584182"/>
                  </a:cubicBezTo>
                  <a:cubicBezTo>
                    <a:pt x="823976" y="468419"/>
                    <a:pt x="732790" y="398362"/>
                    <a:pt x="688467" y="302002"/>
                  </a:cubicBezTo>
                  <a:cubicBezTo>
                    <a:pt x="660527" y="277000"/>
                    <a:pt x="726694" y="275698"/>
                    <a:pt x="731393" y="254473"/>
                  </a:cubicBezTo>
                  <a:cubicBezTo>
                    <a:pt x="734568" y="246660"/>
                    <a:pt x="756920" y="174519"/>
                    <a:pt x="738759" y="157461"/>
                  </a:cubicBezTo>
                  <a:cubicBezTo>
                    <a:pt x="703199" y="137147"/>
                    <a:pt x="730504" y="113057"/>
                    <a:pt x="739902" y="79201"/>
                  </a:cubicBezTo>
                  <a:cubicBezTo>
                    <a:pt x="748411" y="62663"/>
                    <a:pt x="697992" y="2794"/>
                    <a:pt x="775589" y="25942"/>
                  </a:cubicBezTo>
                  <a:cubicBezTo>
                    <a:pt x="2374773" y="16129"/>
                    <a:pt x="3964559" y="29718"/>
                    <a:pt x="5604891" y="21384"/>
                  </a:cubicBezTo>
                  <a:cubicBezTo>
                    <a:pt x="5854573" y="39094"/>
                    <a:pt x="6136005" y="0"/>
                    <a:pt x="6383401" y="34146"/>
                  </a:cubicBezTo>
                  <a:cubicBezTo>
                    <a:pt x="6383909" y="585744"/>
                    <a:pt x="6385306" y="1199456"/>
                    <a:pt x="6384544" y="1753790"/>
                  </a:cubicBezTo>
                  <a:cubicBezTo>
                    <a:pt x="6386703" y="2546941"/>
                    <a:pt x="6379464" y="3344128"/>
                    <a:pt x="6388608" y="4140274"/>
                  </a:cubicBezTo>
                  <a:cubicBezTo>
                    <a:pt x="6357747" y="4146004"/>
                    <a:pt x="6437884" y="4363805"/>
                    <a:pt x="6341491" y="4332995"/>
                  </a:cubicBezTo>
                  <a:close/>
                </a:path>
              </a:pathLst>
            </a:custGeom>
            <a:blipFill>
              <a:blip r:embed="rId2"/>
              <a:stretch>
                <a:fillRect l="-11598" t="-6" r="-11598" b="-1"/>
              </a:stretch>
            </a:blipFill>
          </p:spPr>
        </p:sp>
      </p:grpSp>
      <p:sp>
        <p:nvSpPr>
          <p:cNvPr id="4" name="TextBox 4"/>
          <p:cNvSpPr txBox="1"/>
          <p:nvPr/>
        </p:nvSpPr>
        <p:spPr>
          <a:xfrm>
            <a:off x="-1495560" y="581048"/>
            <a:ext cx="12417525" cy="486998"/>
          </a:xfrm>
          <a:prstGeom prst="rect">
            <a:avLst/>
          </a:prstGeom>
        </p:spPr>
        <p:txBody>
          <a:bodyPr lIns="0" tIns="0" rIns="0" bIns="0" rtlCol="0" anchor="t">
            <a:spAutoFit/>
          </a:bodyPr>
          <a:lstStyle/>
          <a:p>
            <a:pPr algn="ctr">
              <a:lnSpc>
                <a:spcPts val="3671"/>
              </a:lnSpc>
            </a:pPr>
            <a:r>
              <a:rPr lang="en-US" sz="3192">
                <a:solidFill>
                  <a:srgbClr val="FFFFFF"/>
                </a:solidFill>
                <a:latin typeface="Hatton"/>
              </a:rPr>
              <a:t>МІФ 2. На ЧАЕС стався ядерний вибух</a:t>
            </a:r>
          </a:p>
        </p:txBody>
      </p:sp>
      <p:sp>
        <p:nvSpPr>
          <p:cNvPr id="5" name="TextBox 5"/>
          <p:cNvSpPr txBox="1"/>
          <p:nvPr/>
        </p:nvSpPr>
        <p:spPr>
          <a:xfrm>
            <a:off x="605017" y="1264431"/>
            <a:ext cx="5280894" cy="2539155"/>
          </a:xfrm>
          <a:prstGeom prst="rect">
            <a:avLst/>
          </a:prstGeom>
        </p:spPr>
        <p:txBody>
          <a:bodyPr lIns="0" tIns="0" rIns="0" bIns="0" rtlCol="0" anchor="t">
            <a:spAutoFit/>
          </a:bodyPr>
          <a:lstStyle/>
          <a:p>
            <a:pPr algn="just">
              <a:lnSpc>
                <a:spcPts val="2936"/>
              </a:lnSpc>
            </a:pPr>
            <a:r>
              <a:rPr lang="en-US" sz="2097">
                <a:solidFill>
                  <a:srgbClr val="FFFFFF"/>
                </a:solidFill>
                <a:latin typeface="Open Sans"/>
              </a:rPr>
              <a:t>Шведські вчені заявили, що на Чорнобильській атомній електростанції все ж стався невеликий ядерний вибух, таке дослідження було опубліковано в журналі Nuclear Technology. Окрім того, радянська влада замовчувала природу вибуху.</a:t>
            </a:r>
          </a:p>
        </p:txBody>
      </p:sp>
      <p:sp>
        <p:nvSpPr>
          <p:cNvPr id="6" name="TextBox 6"/>
          <p:cNvSpPr txBox="1"/>
          <p:nvPr/>
        </p:nvSpPr>
        <p:spPr>
          <a:xfrm>
            <a:off x="-763482" y="4291956"/>
            <a:ext cx="12417525" cy="486998"/>
          </a:xfrm>
          <a:prstGeom prst="rect">
            <a:avLst/>
          </a:prstGeom>
        </p:spPr>
        <p:txBody>
          <a:bodyPr lIns="0" tIns="0" rIns="0" bIns="0" rtlCol="0" anchor="t">
            <a:spAutoFit/>
          </a:bodyPr>
          <a:lstStyle/>
          <a:p>
            <a:pPr algn="ctr">
              <a:lnSpc>
                <a:spcPts val="3671"/>
              </a:lnSpc>
            </a:pPr>
            <a:r>
              <a:rPr lang="en-US" sz="3192">
                <a:solidFill>
                  <a:srgbClr val="FFFFFF"/>
                </a:solidFill>
                <a:latin typeface="Hatton"/>
              </a:rPr>
              <a:t>ПРАВДА</a:t>
            </a:r>
          </a:p>
        </p:txBody>
      </p:sp>
      <p:sp>
        <p:nvSpPr>
          <p:cNvPr id="7" name="TextBox 7"/>
          <p:cNvSpPr txBox="1"/>
          <p:nvPr/>
        </p:nvSpPr>
        <p:spPr>
          <a:xfrm>
            <a:off x="1471126" y="4740854"/>
            <a:ext cx="6789204" cy="5093488"/>
          </a:xfrm>
          <a:prstGeom prst="rect">
            <a:avLst/>
          </a:prstGeom>
        </p:spPr>
        <p:txBody>
          <a:bodyPr lIns="0" tIns="0" rIns="0" bIns="0" rtlCol="0" anchor="t">
            <a:spAutoFit/>
          </a:bodyPr>
          <a:lstStyle/>
          <a:p>
            <a:pPr algn="just">
              <a:lnSpc>
                <a:spcPts val="2936"/>
              </a:lnSpc>
            </a:pPr>
            <a:r>
              <a:rPr lang="en-US" sz="2097">
                <a:solidFill>
                  <a:srgbClr val="FFFFFF"/>
                </a:solidFill>
                <a:latin typeface="Open Sans"/>
              </a:rPr>
              <a:t>На Чорнобильській станції дійсно стався вибух, але не ядерний. «Ядерного гриба»,  який так любили малювати в радянських підручниках, там не було. Був розрив конструкцій реактора під тиском пари, а потім вибухнула повітряно-воднева суміш. Тобто, можна вести мову про два вибухи з інтервалом в декілька секунд, у підсумку яких реактор було зруйновано. </a:t>
            </a:r>
          </a:p>
          <a:p>
            <a:pPr algn="just">
              <a:lnSpc>
                <a:spcPts val="2936"/>
              </a:lnSpc>
            </a:pPr>
            <a:r>
              <a:rPr lang="en-US" sz="2097">
                <a:solidFill>
                  <a:srgbClr val="FFFFFF"/>
                </a:solidFill>
                <a:latin typeface="Open Sans"/>
              </a:rPr>
              <a:t>Перший вибух був тепловим – вода із системи охолодження випарувалася і зруйнувала труби, після чого потрапила на дуже гарячу цирконієву оболонку тепловидільних елементів (ТВЕЛ). Унаслідок цього утворився водень, який вибухнув під час взаємодії з киснем.</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401F"/>
        </a:solidFill>
        <a:effectLst/>
      </p:bgPr>
    </p:bg>
    <p:spTree>
      <p:nvGrpSpPr>
        <p:cNvPr id="1" name=""/>
        <p:cNvGrpSpPr/>
        <p:nvPr/>
      </p:nvGrpSpPr>
      <p:grpSpPr>
        <a:xfrm>
          <a:off x="0" y="0"/>
          <a:ext cx="0" cy="0"/>
          <a:chOff x="0" y="0"/>
          <a:chExt cx="0" cy="0"/>
        </a:xfrm>
      </p:grpSpPr>
      <p:grpSp>
        <p:nvGrpSpPr>
          <p:cNvPr id="2" name="Group 2"/>
          <p:cNvGrpSpPr/>
          <p:nvPr/>
        </p:nvGrpSpPr>
        <p:grpSpPr>
          <a:xfrm>
            <a:off x="8223272" y="0"/>
            <a:ext cx="16120621" cy="10877573"/>
            <a:chOff x="0" y="0"/>
            <a:chExt cx="6404883" cy="4321768"/>
          </a:xfrm>
        </p:grpSpPr>
        <p:sp>
          <p:nvSpPr>
            <p:cNvPr id="3" name="Freeform 3"/>
            <p:cNvSpPr/>
            <p:nvPr/>
          </p:nvSpPr>
          <p:spPr>
            <a:xfrm>
              <a:off x="-39878" y="-19431"/>
              <a:ext cx="6491751" cy="4363805"/>
            </a:xfrm>
            <a:custGeom>
              <a:avLst/>
              <a:gdLst/>
              <a:ahLst/>
              <a:cxnLst/>
              <a:rect l="l" t="t" r="r" b="b"/>
              <a:pathLst>
                <a:path w="6491751" h="4363805">
                  <a:moveTo>
                    <a:pt x="6394939" y="4332995"/>
                  </a:moveTo>
                  <a:cubicBezTo>
                    <a:pt x="4316246" y="4341069"/>
                    <a:pt x="2251899" y="4332474"/>
                    <a:pt x="94183" y="4341199"/>
                  </a:cubicBezTo>
                  <a:cubicBezTo>
                    <a:pt x="62163" y="4330391"/>
                    <a:pt x="80222" y="4287159"/>
                    <a:pt x="74074" y="4249005"/>
                  </a:cubicBezTo>
                  <a:cubicBezTo>
                    <a:pt x="58833" y="4200044"/>
                    <a:pt x="0" y="4168922"/>
                    <a:pt x="84833" y="4077250"/>
                  </a:cubicBezTo>
                  <a:cubicBezTo>
                    <a:pt x="104301" y="4029720"/>
                    <a:pt x="120951" y="3973727"/>
                    <a:pt x="135808" y="3928932"/>
                  </a:cubicBezTo>
                  <a:cubicBezTo>
                    <a:pt x="200359" y="3877366"/>
                    <a:pt x="242752" y="3820462"/>
                    <a:pt x="305638" y="3752749"/>
                  </a:cubicBezTo>
                  <a:cubicBezTo>
                    <a:pt x="378002" y="3662118"/>
                    <a:pt x="326515" y="3580472"/>
                    <a:pt x="441016" y="3526692"/>
                  </a:cubicBezTo>
                  <a:cubicBezTo>
                    <a:pt x="424750" y="3489971"/>
                    <a:pt x="467528" y="3453641"/>
                    <a:pt x="446779" y="3407023"/>
                  </a:cubicBezTo>
                  <a:cubicBezTo>
                    <a:pt x="452030" y="3320559"/>
                    <a:pt x="449981" y="3325898"/>
                    <a:pt x="546295" y="3218339"/>
                  </a:cubicBezTo>
                  <a:cubicBezTo>
                    <a:pt x="557053" y="3167294"/>
                    <a:pt x="494552" y="3118853"/>
                    <a:pt x="623397" y="3034343"/>
                  </a:cubicBezTo>
                  <a:cubicBezTo>
                    <a:pt x="636461" y="2967802"/>
                    <a:pt x="657082" y="2940196"/>
                    <a:pt x="723041" y="2887458"/>
                  </a:cubicBezTo>
                  <a:cubicBezTo>
                    <a:pt x="766203" y="2882249"/>
                    <a:pt x="711643" y="2771695"/>
                    <a:pt x="774657" y="2683929"/>
                  </a:cubicBezTo>
                  <a:cubicBezTo>
                    <a:pt x="795277" y="2648249"/>
                    <a:pt x="737514" y="2602804"/>
                    <a:pt x="812311" y="2486911"/>
                  </a:cubicBezTo>
                  <a:cubicBezTo>
                    <a:pt x="834853" y="2437949"/>
                    <a:pt x="832932" y="2400577"/>
                    <a:pt x="836902" y="2333776"/>
                  </a:cubicBezTo>
                  <a:cubicBezTo>
                    <a:pt x="900044" y="2271923"/>
                    <a:pt x="937571" y="2220617"/>
                    <a:pt x="947048" y="2112277"/>
                  </a:cubicBezTo>
                  <a:cubicBezTo>
                    <a:pt x="1003530" y="2025422"/>
                    <a:pt x="1047333" y="2013442"/>
                    <a:pt x="998407" y="1879188"/>
                  </a:cubicBezTo>
                  <a:cubicBezTo>
                    <a:pt x="1057451" y="1790771"/>
                    <a:pt x="1084731" y="1622271"/>
                    <a:pt x="1142366" y="1521873"/>
                  </a:cubicBezTo>
                  <a:cubicBezTo>
                    <a:pt x="1116366" y="1456244"/>
                    <a:pt x="1146977" y="1364832"/>
                    <a:pt x="1106889" y="1293603"/>
                  </a:cubicBezTo>
                  <a:cubicBezTo>
                    <a:pt x="1161450" y="1165600"/>
                    <a:pt x="1115726" y="1214952"/>
                    <a:pt x="1092160" y="1010121"/>
                  </a:cubicBezTo>
                  <a:cubicBezTo>
                    <a:pt x="1091007" y="987463"/>
                    <a:pt x="1065007" y="962592"/>
                    <a:pt x="1033244" y="937590"/>
                  </a:cubicBezTo>
                  <a:cubicBezTo>
                    <a:pt x="1046436" y="932382"/>
                    <a:pt x="1050791" y="858549"/>
                    <a:pt x="1006092" y="845136"/>
                  </a:cubicBezTo>
                  <a:cubicBezTo>
                    <a:pt x="896970" y="794612"/>
                    <a:pt x="905808" y="661010"/>
                    <a:pt x="800912" y="584182"/>
                  </a:cubicBezTo>
                  <a:cubicBezTo>
                    <a:pt x="830626" y="468419"/>
                    <a:pt x="738667" y="398362"/>
                    <a:pt x="693968" y="302002"/>
                  </a:cubicBezTo>
                  <a:cubicBezTo>
                    <a:pt x="665791" y="277000"/>
                    <a:pt x="732519" y="275698"/>
                    <a:pt x="737258" y="254473"/>
                  </a:cubicBezTo>
                  <a:cubicBezTo>
                    <a:pt x="740460" y="246660"/>
                    <a:pt x="763002" y="174519"/>
                    <a:pt x="744686" y="157461"/>
                  </a:cubicBezTo>
                  <a:cubicBezTo>
                    <a:pt x="708825" y="137147"/>
                    <a:pt x="736361" y="113057"/>
                    <a:pt x="745839" y="79201"/>
                  </a:cubicBezTo>
                  <a:cubicBezTo>
                    <a:pt x="754420" y="62663"/>
                    <a:pt x="703574" y="2794"/>
                    <a:pt x="781829" y="25942"/>
                  </a:cubicBezTo>
                  <a:cubicBezTo>
                    <a:pt x="2394577" y="16129"/>
                    <a:pt x="3997846" y="29718"/>
                    <a:pt x="5652091" y="21384"/>
                  </a:cubicBezTo>
                  <a:cubicBezTo>
                    <a:pt x="5903891" y="39094"/>
                    <a:pt x="6187710" y="0"/>
                    <a:pt x="6437204" y="34146"/>
                  </a:cubicBezTo>
                  <a:cubicBezTo>
                    <a:pt x="6437717" y="585744"/>
                    <a:pt x="6439125" y="1199456"/>
                    <a:pt x="6438357" y="1753790"/>
                  </a:cubicBezTo>
                  <a:cubicBezTo>
                    <a:pt x="6440534" y="2546941"/>
                    <a:pt x="6433233" y="3344128"/>
                    <a:pt x="6442455" y="4140274"/>
                  </a:cubicBezTo>
                  <a:cubicBezTo>
                    <a:pt x="6411333" y="4146004"/>
                    <a:pt x="6491751" y="4363805"/>
                    <a:pt x="6394939" y="4332995"/>
                  </a:cubicBezTo>
                  <a:close/>
                </a:path>
              </a:pathLst>
            </a:custGeom>
            <a:blipFill>
              <a:blip r:embed="rId2"/>
              <a:stretch>
                <a:fillRect l="-2" t="-235" r="-2" b="-235"/>
              </a:stretch>
            </a:blipFill>
          </p:spPr>
        </p:sp>
      </p:grpSp>
      <p:sp>
        <p:nvSpPr>
          <p:cNvPr id="4" name="TextBox 4"/>
          <p:cNvSpPr txBox="1"/>
          <p:nvPr/>
        </p:nvSpPr>
        <p:spPr>
          <a:xfrm>
            <a:off x="-1241350" y="541702"/>
            <a:ext cx="12417525" cy="486998"/>
          </a:xfrm>
          <a:prstGeom prst="rect">
            <a:avLst/>
          </a:prstGeom>
        </p:spPr>
        <p:txBody>
          <a:bodyPr lIns="0" tIns="0" rIns="0" bIns="0" rtlCol="0" anchor="t">
            <a:spAutoFit/>
          </a:bodyPr>
          <a:lstStyle/>
          <a:p>
            <a:pPr algn="ctr">
              <a:lnSpc>
                <a:spcPts val="3671"/>
              </a:lnSpc>
            </a:pPr>
            <a:r>
              <a:rPr lang="en-US" sz="3192">
                <a:solidFill>
                  <a:srgbClr val="FFFFFF"/>
                </a:solidFill>
                <a:latin typeface="Hatton"/>
              </a:rPr>
              <a:t>МІФ 3. Навколо ЧАЕС живуть тварини-мутанти </a:t>
            </a:r>
          </a:p>
        </p:txBody>
      </p:sp>
      <p:sp>
        <p:nvSpPr>
          <p:cNvPr id="5" name="TextBox 5"/>
          <p:cNvSpPr txBox="1"/>
          <p:nvPr/>
        </p:nvSpPr>
        <p:spPr>
          <a:xfrm>
            <a:off x="383334" y="1139201"/>
            <a:ext cx="7128150" cy="2174250"/>
          </a:xfrm>
          <a:prstGeom prst="rect">
            <a:avLst/>
          </a:prstGeom>
        </p:spPr>
        <p:txBody>
          <a:bodyPr lIns="0" tIns="0" rIns="0" bIns="0" rtlCol="0" anchor="t">
            <a:spAutoFit/>
          </a:bodyPr>
          <a:lstStyle/>
          <a:p>
            <a:pPr algn="just">
              <a:lnSpc>
                <a:spcPts val="2936"/>
              </a:lnSpc>
            </a:pPr>
            <a:r>
              <a:rPr lang="en-US" sz="2097" dirty="0" err="1">
                <a:solidFill>
                  <a:srgbClr val="FFFFFF"/>
                </a:solidFill>
                <a:latin typeface="Open Sans"/>
              </a:rPr>
              <a:t>Раніше</a:t>
            </a:r>
            <a:r>
              <a:rPr lang="en-US" sz="2097" dirty="0">
                <a:solidFill>
                  <a:srgbClr val="FFFFFF"/>
                </a:solidFill>
                <a:latin typeface="Open Sans"/>
              </a:rPr>
              <a:t> </a:t>
            </a:r>
            <a:r>
              <a:rPr lang="en-US" sz="2097" dirty="0" err="1">
                <a:solidFill>
                  <a:srgbClr val="FFFFFF"/>
                </a:solidFill>
                <a:latin typeface="Open Sans"/>
              </a:rPr>
              <a:t>історії</a:t>
            </a:r>
            <a:r>
              <a:rPr lang="en-US" sz="2097" dirty="0">
                <a:solidFill>
                  <a:srgbClr val="FFFFFF"/>
                </a:solidFill>
                <a:latin typeface="Open Sans"/>
              </a:rPr>
              <a:t> </a:t>
            </a:r>
            <a:r>
              <a:rPr lang="en-US" sz="2097" dirty="0" err="1">
                <a:solidFill>
                  <a:srgbClr val="FFFFFF"/>
                </a:solidFill>
                <a:latin typeface="Open Sans"/>
              </a:rPr>
              <a:t>про</a:t>
            </a:r>
            <a:r>
              <a:rPr lang="en-US" sz="2097" dirty="0">
                <a:solidFill>
                  <a:srgbClr val="FFFFFF"/>
                </a:solidFill>
                <a:latin typeface="Open Sans"/>
              </a:rPr>
              <a:t> </a:t>
            </a:r>
            <a:r>
              <a:rPr lang="en-US" sz="2097" dirty="0" err="1">
                <a:solidFill>
                  <a:srgbClr val="FFFFFF"/>
                </a:solidFill>
                <a:latin typeface="Open Sans"/>
              </a:rPr>
              <a:t>п’ятипалих</a:t>
            </a:r>
            <a:r>
              <a:rPr lang="en-US" sz="2097" dirty="0">
                <a:solidFill>
                  <a:srgbClr val="FFFFFF"/>
                </a:solidFill>
                <a:latin typeface="Open Sans"/>
              </a:rPr>
              <a:t> і </a:t>
            </a:r>
            <a:r>
              <a:rPr lang="en-US" sz="2097" dirty="0" err="1">
                <a:solidFill>
                  <a:srgbClr val="FFFFFF"/>
                </a:solidFill>
                <a:latin typeface="Open Sans"/>
              </a:rPr>
              <a:t>двоголових</a:t>
            </a:r>
            <a:r>
              <a:rPr lang="en-US" sz="2097" dirty="0">
                <a:solidFill>
                  <a:srgbClr val="FFFFFF"/>
                </a:solidFill>
                <a:latin typeface="Open Sans"/>
              </a:rPr>
              <a:t> </a:t>
            </a:r>
            <a:r>
              <a:rPr lang="en-US" sz="2097" dirty="0" err="1">
                <a:solidFill>
                  <a:srgbClr val="FFFFFF"/>
                </a:solidFill>
                <a:latin typeface="Open Sans"/>
              </a:rPr>
              <a:t>лосів</a:t>
            </a:r>
            <a:r>
              <a:rPr lang="en-US" sz="2097" dirty="0">
                <a:solidFill>
                  <a:srgbClr val="FFFFFF"/>
                </a:solidFill>
                <a:latin typeface="Open Sans"/>
              </a:rPr>
              <a:t> з </a:t>
            </a:r>
            <a:r>
              <a:rPr lang="en-US" sz="2097" dirty="0" err="1">
                <a:solidFill>
                  <a:srgbClr val="FFFFFF"/>
                </a:solidFill>
                <a:latin typeface="Open Sans"/>
              </a:rPr>
              <a:t>чорнобильського</a:t>
            </a:r>
            <a:r>
              <a:rPr lang="en-US" sz="2097" dirty="0">
                <a:solidFill>
                  <a:srgbClr val="FFFFFF"/>
                </a:solidFill>
                <a:latin typeface="Open Sans"/>
              </a:rPr>
              <a:t> </a:t>
            </a:r>
            <a:r>
              <a:rPr lang="en-US" sz="2097" dirty="0" err="1">
                <a:solidFill>
                  <a:srgbClr val="FFFFFF"/>
                </a:solidFill>
                <a:latin typeface="Open Sans"/>
              </a:rPr>
              <a:t>лісу</a:t>
            </a:r>
            <a:r>
              <a:rPr lang="en-US" sz="2097" dirty="0">
                <a:solidFill>
                  <a:srgbClr val="FFFFFF"/>
                </a:solidFill>
                <a:latin typeface="Open Sans"/>
              </a:rPr>
              <a:t> </a:t>
            </a:r>
            <a:r>
              <a:rPr lang="en-US" sz="2097" dirty="0" err="1">
                <a:solidFill>
                  <a:srgbClr val="FFFFFF"/>
                </a:solidFill>
                <a:latin typeface="Open Sans"/>
              </a:rPr>
              <a:t>були</a:t>
            </a:r>
            <a:r>
              <a:rPr lang="en-US" sz="2097" dirty="0">
                <a:solidFill>
                  <a:srgbClr val="FFFFFF"/>
                </a:solidFill>
                <a:latin typeface="Open Sans"/>
              </a:rPr>
              <a:t> </a:t>
            </a:r>
            <a:r>
              <a:rPr lang="en-US" sz="2097" dirty="0" err="1">
                <a:solidFill>
                  <a:srgbClr val="FFFFFF"/>
                </a:solidFill>
                <a:latin typeface="Open Sans"/>
              </a:rPr>
              <a:t>дуже</a:t>
            </a:r>
            <a:r>
              <a:rPr lang="en-US" sz="2097" dirty="0">
                <a:solidFill>
                  <a:srgbClr val="FFFFFF"/>
                </a:solidFill>
                <a:latin typeface="Open Sans"/>
              </a:rPr>
              <a:t> </a:t>
            </a:r>
            <a:r>
              <a:rPr lang="en-US" sz="2097" dirty="0" err="1">
                <a:solidFill>
                  <a:srgbClr val="FFFFFF"/>
                </a:solidFill>
                <a:latin typeface="Open Sans"/>
              </a:rPr>
              <a:t>популярними</a:t>
            </a:r>
            <a:r>
              <a:rPr lang="en-US" sz="2097" dirty="0">
                <a:solidFill>
                  <a:srgbClr val="FFFFFF"/>
                </a:solidFill>
                <a:latin typeface="Open Sans"/>
              </a:rPr>
              <a:t>, </a:t>
            </a:r>
            <a:r>
              <a:rPr lang="en-US" sz="2097" dirty="0" err="1">
                <a:solidFill>
                  <a:srgbClr val="FFFFFF"/>
                </a:solidFill>
                <a:latin typeface="Open Sans"/>
              </a:rPr>
              <a:t>особливо</a:t>
            </a:r>
            <a:r>
              <a:rPr lang="en-US" sz="2097" dirty="0">
                <a:solidFill>
                  <a:srgbClr val="FFFFFF"/>
                </a:solidFill>
                <a:latin typeface="Open Sans"/>
              </a:rPr>
              <a:t> в </a:t>
            </a:r>
            <a:r>
              <a:rPr lang="en-US" sz="2097" dirty="0" err="1">
                <a:solidFill>
                  <a:srgbClr val="FFFFFF"/>
                </a:solidFill>
                <a:latin typeface="Open Sans"/>
              </a:rPr>
              <a:t>перші</a:t>
            </a:r>
            <a:r>
              <a:rPr lang="en-US" sz="2097" dirty="0">
                <a:solidFill>
                  <a:srgbClr val="FFFFFF"/>
                </a:solidFill>
                <a:latin typeface="Open Sans"/>
              </a:rPr>
              <a:t> </a:t>
            </a:r>
            <a:r>
              <a:rPr lang="en-US" sz="2097" dirty="0" err="1">
                <a:solidFill>
                  <a:srgbClr val="FFFFFF"/>
                </a:solidFill>
                <a:latin typeface="Open Sans"/>
              </a:rPr>
              <a:t>роки</a:t>
            </a:r>
            <a:r>
              <a:rPr lang="en-US" sz="2097" dirty="0">
                <a:solidFill>
                  <a:srgbClr val="FFFFFF"/>
                </a:solidFill>
                <a:latin typeface="Open Sans"/>
              </a:rPr>
              <a:t> </a:t>
            </a:r>
            <a:r>
              <a:rPr lang="en-US" sz="2097" dirty="0" err="1">
                <a:solidFill>
                  <a:srgbClr val="FFFFFF"/>
                </a:solidFill>
                <a:latin typeface="Open Sans"/>
              </a:rPr>
              <a:t>після</a:t>
            </a:r>
            <a:r>
              <a:rPr lang="en-US" sz="2097" dirty="0">
                <a:solidFill>
                  <a:srgbClr val="FFFFFF"/>
                </a:solidFill>
                <a:latin typeface="Open Sans"/>
              </a:rPr>
              <a:t> </a:t>
            </a:r>
            <a:r>
              <a:rPr lang="en-US" sz="2097" dirty="0" err="1">
                <a:solidFill>
                  <a:srgbClr val="FFFFFF"/>
                </a:solidFill>
                <a:latin typeface="Open Sans"/>
              </a:rPr>
              <a:t>аварії</a:t>
            </a:r>
            <a:r>
              <a:rPr lang="en-US" sz="2097" dirty="0">
                <a:solidFill>
                  <a:srgbClr val="FFFFFF"/>
                </a:solidFill>
                <a:latin typeface="Open Sans"/>
              </a:rPr>
              <a:t>. </a:t>
            </a:r>
            <a:r>
              <a:rPr lang="en-US" sz="2097" dirty="0" err="1">
                <a:solidFill>
                  <a:srgbClr val="FFFFFF"/>
                </a:solidFill>
                <a:latin typeface="Open Sans"/>
              </a:rPr>
              <a:t>Хоча</a:t>
            </a:r>
            <a:r>
              <a:rPr lang="en-US" sz="2097" dirty="0">
                <a:solidFill>
                  <a:srgbClr val="FFFFFF"/>
                </a:solidFill>
                <a:latin typeface="Open Sans"/>
              </a:rPr>
              <a:t> </a:t>
            </a:r>
            <a:r>
              <a:rPr lang="en-US" sz="2097" dirty="0" err="1">
                <a:solidFill>
                  <a:srgbClr val="FFFFFF"/>
                </a:solidFill>
                <a:latin typeface="Open Sans"/>
              </a:rPr>
              <a:t>дослідження</a:t>
            </a:r>
            <a:r>
              <a:rPr lang="en-US" sz="2097" dirty="0">
                <a:solidFill>
                  <a:srgbClr val="FFFFFF"/>
                </a:solidFill>
                <a:latin typeface="Open Sans"/>
              </a:rPr>
              <a:t> </a:t>
            </a:r>
            <a:r>
              <a:rPr lang="en-US" sz="2097" dirty="0" err="1">
                <a:solidFill>
                  <a:srgbClr val="FFFFFF"/>
                </a:solidFill>
                <a:latin typeface="Open Sans"/>
              </a:rPr>
              <a:t>показали</a:t>
            </a:r>
            <a:r>
              <a:rPr lang="en-US" sz="2097" dirty="0">
                <a:solidFill>
                  <a:srgbClr val="FFFFFF"/>
                </a:solidFill>
                <a:latin typeface="Open Sans"/>
              </a:rPr>
              <a:t>, </a:t>
            </a:r>
            <a:r>
              <a:rPr lang="en-US" sz="2097" dirty="0" err="1">
                <a:solidFill>
                  <a:srgbClr val="FFFFFF"/>
                </a:solidFill>
                <a:latin typeface="Open Sans"/>
              </a:rPr>
              <a:t>що</a:t>
            </a:r>
            <a:r>
              <a:rPr lang="en-US" sz="2097" dirty="0">
                <a:solidFill>
                  <a:srgbClr val="FFFFFF"/>
                </a:solidFill>
                <a:latin typeface="Open Sans"/>
              </a:rPr>
              <a:t> у </a:t>
            </a:r>
            <a:r>
              <a:rPr lang="en-US" sz="2097" dirty="0" err="1">
                <a:solidFill>
                  <a:srgbClr val="FFFFFF"/>
                </a:solidFill>
                <a:latin typeface="Open Sans"/>
              </a:rPr>
              <a:t>тварин</a:t>
            </a:r>
            <a:r>
              <a:rPr lang="en-US" sz="2097" dirty="0">
                <a:solidFill>
                  <a:srgbClr val="FFFFFF"/>
                </a:solidFill>
                <a:latin typeface="Open Sans"/>
              </a:rPr>
              <a:t> в </a:t>
            </a:r>
            <a:r>
              <a:rPr lang="en-US" sz="2097" dirty="0" err="1">
                <a:solidFill>
                  <a:srgbClr val="FFFFFF"/>
                </a:solidFill>
                <a:latin typeface="Open Sans"/>
              </a:rPr>
              <a:t>зоні</a:t>
            </a:r>
            <a:r>
              <a:rPr lang="en-US" sz="2097" dirty="0">
                <a:solidFill>
                  <a:srgbClr val="FFFFFF"/>
                </a:solidFill>
                <a:latin typeface="Open Sans"/>
              </a:rPr>
              <a:t> </a:t>
            </a:r>
            <a:r>
              <a:rPr lang="en-US" sz="2097" dirty="0" err="1">
                <a:solidFill>
                  <a:srgbClr val="FFFFFF"/>
                </a:solidFill>
                <a:latin typeface="Open Sans"/>
              </a:rPr>
              <a:t>відчуження</a:t>
            </a:r>
            <a:r>
              <a:rPr lang="en-US" sz="2097" dirty="0">
                <a:solidFill>
                  <a:srgbClr val="FFFFFF"/>
                </a:solidFill>
                <a:latin typeface="Open Sans"/>
              </a:rPr>
              <a:t> </a:t>
            </a:r>
            <a:r>
              <a:rPr lang="en-US" sz="2097" dirty="0" err="1">
                <a:solidFill>
                  <a:srgbClr val="FFFFFF"/>
                </a:solidFill>
                <a:latin typeface="Open Sans"/>
              </a:rPr>
              <a:t>були</a:t>
            </a:r>
            <a:r>
              <a:rPr lang="en-US" sz="2097" dirty="0">
                <a:solidFill>
                  <a:srgbClr val="FFFFFF"/>
                </a:solidFill>
                <a:latin typeface="Open Sans"/>
              </a:rPr>
              <a:t> </a:t>
            </a:r>
            <a:r>
              <a:rPr lang="en-US" sz="2097" dirty="0" err="1">
                <a:solidFill>
                  <a:srgbClr val="FFFFFF"/>
                </a:solidFill>
                <a:latin typeface="Open Sans"/>
              </a:rPr>
              <a:t>менші</a:t>
            </a:r>
            <a:r>
              <a:rPr lang="en-US" sz="2097" dirty="0">
                <a:solidFill>
                  <a:srgbClr val="FFFFFF"/>
                </a:solidFill>
                <a:latin typeface="Open Sans"/>
              </a:rPr>
              <a:t> </a:t>
            </a:r>
            <a:r>
              <a:rPr lang="en-US" sz="2097" dirty="0" err="1">
                <a:solidFill>
                  <a:srgbClr val="FFFFFF"/>
                </a:solidFill>
                <a:latin typeface="Open Sans"/>
              </a:rPr>
              <a:t>мізки</a:t>
            </a:r>
            <a:r>
              <a:rPr lang="en-US" sz="2097" dirty="0">
                <a:solidFill>
                  <a:srgbClr val="FFFFFF"/>
                </a:solidFill>
                <a:latin typeface="Open Sans"/>
              </a:rPr>
              <a:t>, </a:t>
            </a:r>
            <a:r>
              <a:rPr lang="en-US" sz="2097" dirty="0" err="1">
                <a:solidFill>
                  <a:srgbClr val="FFFFFF"/>
                </a:solidFill>
                <a:latin typeface="Open Sans"/>
              </a:rPr>
              <a:t>катаракта</a:t>
            </a:r>
            <a:r>
              <a:rPr lang="en-US" sz="2097" dirty="0">
                <a:solidFill>
                  <a:srgbClr val="FFFFFF"/>
                </a:solidFill>
                <a:latin typeface="Open Sans"/>
              </a:rPr>
              <a:t>, </a:t>
            </a:r>
            <a:r>
              <a:rPr lang="en-US" sz="2097" dirty="0" err="1">
                <a:solidFill>
                  <a:srgbClr val="FFFFFF"/>
                </a:solidFill>
                <a:latin typeface="Open Sans"/>
              </a:rPr>
              <a:t>пухлини</a:t>
            </a:r>
            <a:r>
              <a:rPr lang="en-US" sz="2097" dirty="0">
                <a:solidFill>
                  <a:srgbClr val="FFFFFF"/>
                </a:solidFill>
                <a:latin typeface="Open Sans"/>
              </a:rPr>
              <a:t> й </a:t>
            </a:r>
            <a:r>
              <a:rPr lang="en-US" sz="2097" dirty="0" err="1">
                <a:solidFill>
                  <a:srgbClr val="FFFFFF"/>
                </a:solidFill>
                <a:latin typeface="Open Sans"/>
              </a:rPr>
              <a:t>безпліддя</a:t>
            </a:r>
            <a:r>
              <a:rPr lang="en-US" sz="2097" dirty="0">
                <a:solidFill>
                  <a:srgbClr val="FFFFFF"/>
                </a:solidFill>
                <a:latin typeface="Open Sans"/>
              </a:rPr>
              <a:t> — </a:t>
            </a:r>
            <a:r>
              <a:rPr lang="en-US" sz="2097" dirty="0" err="1">
                <a:solidFill>
                  <a:srgbClr val="FFFFFF"/>
                </a:solidFill>
                <a:latin typeface="Open Sans"/>
              </a:rPr>
              <a:t>двоголових</a:t>
            </a:r>
            <a:r>
              <a:rPr lang="en-US" sz="2097" dirty="0">
                <a:solidFill>
                  <a:srgbClr val="FFFFFF"/>
                </a:solidFill>
                <a:latin typeface="Open Sans"/>
              </a:rPr>
              <a:t> </a:t>
            </a:r>
            <a:r>
              <a:rPr lang="en-US" sz="2097" dirty="0" err="1">
                <a:solidFill>
                  <a:srgbClr val="FFFFFF"/>
                </a:solidFill>
                <a:latin typeface="Open Sans"/>
              </a:rPr>
              <a:t>лосів</a:t>
            </a:r>
            <a:r>
              <a:rPr lang="en-US" sz="2097" dirty="0">
                <a:solidFill>
                  <a:srgbClr val="FFFFFF"/>
                </a:solidFill>
                <a:latin typeface="Open Sans"/>
              </a:rPr>
              <a:t> </a:t>
            </a:r>
            <a:r>
              <a:rPr lang="en-US" sz="2097" dirty="0" err="1">
                <a:solidFill>
                  <a:srgbClr val="FFFFFF"/>
                </a:solidFill>
                <a:latin typeface="Open Sans"/>
              </a:rPr>
              <a:t>або</a:t>
            </a:r>
            <a:r>
              <a:rPr lang="en-US" sz="2097" dirty="0">
                <a:solidFill>
                  <a:srgbClr val="FFFFFF"/>
                </a:solidFill>
                <a:latin typeface="Open Sans"/>
              </a:rPr>
              <a:t> </a:t>
            </a:r>
            <a:r>
              <a:rPr lang="en-US" sz="2097" dirty="0" err="1">
                <a:solidFill>
                  <a:srgbClr val="FFFFFF"/>
                </a:solidFill>
                <a:latin typeface="Open Sans"/>
              </a:rPr>
              <a:t>багатооких</a:t>
            </a:r>
            <a:r>
              <a:rPr lang="en-US" sz="2097" dirty="0">
                <a:solidFill>
                  <a:srgbClr val="FFFFFF"/>
                </a:solidFill>
                <a:latin typeface="Open Sans"/>
              </a:rPr>
              <a:t> </a:t>
            </a:r>
            <a:r>
              <a:rPr lang="en-US" sz="2097" dirty="0" err="1">
                <a:solidFill>
                  <a:srgbClr val="FFFFFF"/>
                </a:solidFill>
                <a:latin typeface="Open Sans"/>
              </a:rPr>
              <a:t>білок</a:t>
            </a:r>
            <a:r>
              <a:rPr lang="en-US" sz="2097" dirty="0">
                <a:solidFill>
                  <a:srgbClr val="FFFFFF"/>
                </a:solidFill>
                <a:latin typeface="Open Sans"/>
              </a:rPr>
              <a:t> </a:t>
            </a:r>
            <a:r>
              <a:rPr lang="en-US" sz="2097" dirty="0" err="1">
                <a:solidFill>
                  <a:srgbClr val="FFFFFF"/>
                </a:solidFill>
                <a:latin typeface="Open Sans"/>
              </a:rPr>
              <a:t>все</a:t>
            </a:r>
            <a:r>
              <a:rPr lang="en-US" sz="2097" dirty="0">
                <a:solidFill>
                  <a:srgbClr val="FFFFFF"/>
                </a:solidFill>
                <a:latin typeface="Open Sans"/>
              </a:rPr>
              <a:t> ж </a:t>
            </a:r>
            <a:r>
              <a:rPr lang="en-US" sz="2097" dirty="0" err="1">
                <a:solidFill>
                  <a:srgbClr val="FFFFFF"/>
                </a:solidFill>
                <a:latin typeface="Open Sans"/>
              </a:rPr>
              <a:t>не</a:t>
            </a:r>
            <a:r>
              <a:rPr lang="en-US" sz="2097" dirty="0">
                <a:solidFill>
                  <a:srgbClr val="FFFFFF"/>
                </a:solidFill>
                <a:latin typeface="Open Sans"/>
              </a:rPr>
              <a:t> </a:t>
            </a:r>
            <a:r>
              <a:rPr lang="en-US" sz="2097" dirty="0" err="1">
                <a:solidFill>
                  <a:srgbClr val="FFFFFF"/>
                </a:solidFill>
                <a:latin typeface="Open Sans"/>
              </a:rPr>
              <a:t>існувало</a:t>
            </a:r>
            <a:r>
              <a:rPr lang="en-US" sz="2097" dirty="0">
                <a:solidFill>
                  <a:srgbClr val="FFFFFF"/>
                </a:solidFill>
                <a:latin typeface="Open Sans"/>
              </a:rPr>
              <a:t>.</a:t>
            </a:r>
          </a:p>
        </p:txBody>
      </p:sp>
      <p:sp>
        <p:nvSpPr>
          <p:cNvPr id="6" name="TextBox 6"/>
          <p:cNvSpPr txBox="1"/>
          <p:nvPr/>
        </p:nvSpPr>
        <p:spPr>
          <a:xfrm>
            <a:off x="-457200" y="3706154"/>
            <a:ext cx="12417525" cy="486998"/>
          </a:xfrm>
          <a:prstGeom prst="rect">
            <a:avLst/>
          </a:prstGeom>
        </p:spPr>
        <p:txBody>
          <a:bodyPr lIns="0" tIns="0" rIns="0" bIns="0" rtlCol="0" anchor="t">
            <a:spAutoFit/>
          </a:bodyPr>
          <a:lstStyle/>
          <a:p>
            <a:pPr algn="ctr">
              <a:lnSpc>
                <a:spcPts val="3671"/>
              </a:lnSpc>
            </a:pPr>
            <a:r>
              <a:rPr lang="en-US" sz="3192" dirty="0">
                <a:solidFill>
                  <a:srgbClr val="FFFFFF"/>
                </a:solidFill>
                <a:latin typeface="Hatton"/>
              </a:rPr>
              <a:t>ПРАВДА</a:t>
            </a:r>
          </a:p>
        </p:txBody>
      </p:sp>
      <p:sp>
        <p:nvSpPr>
          <p:cNvPr id="7" name="TextBox 7"/>
          <p:cNvSpPr txBox="1"/>
          <p:nvPr/>
        </p:nvSpPr>
        <p:spPr>
          <a:xfrm>
            <a:off x="2057400" y="4243547"/>
            <a:ext cx="7086600" cy="5926815"/>
          </a:xfrm>
          <a:prstGeom prst="rect">
            <a:avLst/>
          </a:prstGeom>
        </p:spPr>
        <p:txBody>
          <a:bodyPr wrap="square" lIns="0" tIns="0" rIns="0" bIns="0" rtlCol="0" anchor="t">
            <a:spAutoFit/>
          </a:bodyPr>
          <a:lstStyle/>
          <a:p>
            <a:pPr algn="just">
              <a:lnSpc>
                <a:spcPts val="2936"/>
              </a:lnSpc>
            </a:pPr>
            <a:r>
              <a:rPr lang="uk-UA" sz="2097" dirty="0">
                <a:solidFill>
                  <a:srgbClr val="FFFFFF"/>
                </a:solidFill>
                <a:latin typeface="Open Sans"/>
              </a:rPr>
              <a:t>Найбрудніші території Зони відчуження ввібрали радіоактивні метали — радіоактивний цезій-137 і стронцій-90. Хоча вони спрацювали, як добриво для овочів і фруктів, які виростали набагато більше звичайних розмірів. Видимого удару радіація завдала лісу, особливо соснам, які виросли на місці Рудого лісу. Зараз він відновлюється природним шляхом, але порушення в пагонах видно навіть неозброєним оком: із бруньки замість двох голок може рости вісім, порушена їхня довжина і навіть кількість гілок у </a:t>
            </a:r>
            <a:r>
              <a:rPr lang="uk-UA" sz="2097" dirty="0" err="1">
                <a:solidFill>
                  <a:srgbClr val="FFFFFF"/>
                </a:solidFill>
                <a:latin typeface="Open Sans"/>
              </a:rPr>
              <a:t>вузлі</a:t>
            </a:r>
            <a:r>
              <a:rPr lang="uk-UA" sz="2097" dirty="0">
                <a:solidFill>
                  <a:srgbClr val="FFFFFF"/>
                </a:solidFill>
                <a:latin typeface="Open Sans"/>
              </a:rPr>
              <a:t>.</a:t>
            </a:r>
          </a:p>
          <a:p>
            <a:pPr algn="just">
              <a:lnSpc>
                <a:spcPts val="2936"/>
              </a:lnSpc>
            </a:pPr>
            <a:r>
              <a:rPr lang="ru-RU" sz="2097" dirty="0" err="1">
                <a:solidFill>
                  <a:srgbClr val="FFFFFF"/>
                </a:solidFill>
                <a:latin typeface="Open Sans"/>
              </a:rPr>
              <a:t>Сомів-гігантів</a:t>
            </a:r>
            <a:r>
              <a:rPr lang="ru-RU" sz="2097" dirty="0">
                <a:solidFill>
                  <a:srgbClr val="FFFFFF"/>
                </a:solidFill>
                <a:latin typeface="Open Sans"/>
              </a:rPr>
              <a:t> </a:t>
            </a:r>
            <a:r>
              <a:rPr lang="ru-RU" sz="2097" dirty="0" err="1">
                <a:solidFill>
                  <a:srgbClr val="FFFFFF"/>
                </a:solidFill>
                <a:latin typeface="Open Sans"/>
              </a:rPr>
              <a:t>дійсно</a:t>
            </a:r>
            <a:r>
              <a:rPr lang="ru-RU" sz="2097" dirty="0">
                <a:solidFill>
                  <a:srgbClr val="FFFFFF"/>
                </a:solidFill>
                <a:latin typeface="Open Sans"/>
              </a:rPr>
              <a:t> </a:t>
            </a:r>
            <a:r>
              <a:rPr lang="ru-RU" sz="2097" dirty="0" err="1">
                <a:solidFill>
                  <a:srgbClr val="FFFFFF"/>
                </a:solidFill>
                <a:latin typeface="Open Sans"/>
              </a:rPr>
              <a:t>можна</a:t>
            </a:r>
            <a:r>
              <a:rPr lang="ru-RU" sz="2097" dirty="0">
                <a:solidFill>
                  <a:srgbClr val="FFFFFF"/>
                </a:solidFill>
                <a:latin typeface="Open Sans"/>
              </a:rPr>
              <a:t> </a:t>
            </a:r>
            <a:r>
              <a:rPr lang="ru-RU" sz="2097" dirty="0" err="1">
                <a:solidFill>
                  <a:srgbClr val="FFFFFF"/>
                </a:solidFill>
                <a:latin typeface="Open Sans"/>
              </a:rPr>
              <a:t>спостерігати</a:t>
            </a:r>
            <a:r>
              <a:rPr lang="ru-RU" sz="2097" dirty="0">
                <a:solidFill>
                  <a:srgbClr val="FFFFFF"/>
                </a:solidFill>
                <a:latin typeface="Open Sans"/>
              </a:rPr>
              <a:t> </a:t>
            </a:r>
            <a:r>
              <a:rPr lang="ru-RU" sz="2097" dirty="0" err="1">
                <a:solidFill>
                  <a:srgbClr val="FFFFFF"/>
                </a:solidFill>
                <a:latin typeface="Open Sans"/>
              </a:rPr>
              <a:t>безпосередньо</a:t>
            </a:r>
            <a:r>
              <a:rPr lang="ru-RU" sz="2097" dirty="0">
                <a:solidFill>
                  <a:srgbClr val="FFFFFF"/>
                </a:solidFill>
                <a:latin typeface="Open Sans"/>
              </a:rPr>
              <a:t> в ставку-</a:t>
            </a:r>
            <a:r>
              <a:rPr lang="ru-RU" sz="2097" dirty="0" err="1">
                <a:solidFill>
                  <a:srgbClr val="FFFFFF"/>
                </a:solidFill>
                <a:latin typeface="Open Sans"/>
              </a:rPr>
              <a:t>охолоджувачі</a:t>
            </a:r>
            <a:r>
              <a:rPr lang="ru-RU" sz="2097" dirty="0">
                <a:solidFill>
                  <a:srgbClr val="FFFFFF"/>
                </a:solidFill>
                <a:latin typeface="Open Sans"/>
              </a:rPr>
              <a:t> ЧАЕС, </a:t>
            </a:r>
            <a:r>
              <a:rPr lang="ru-RU" sz="2097" dirty="0" err="1">
                <a:solidFill>
                  <a:srgbClr val="FFFFFF"/>
                </a:solidFill>
                <a:latin typeface="Open Sans"/>
              </a:rPr>
              <a:t>проте</a:t>
            </a:r>
            <a:r>
              <a:rPr lang="ru-RU" sz="2097" dirty="0">
                <a:solidFill>
                  <a:srgbClr val="FFFFFF"/>
                </a:solidFill>
                <a:latin typeface="Open Sans"/>
              </a:rPr>
              <a:t> </a:t>
            </a:r>
            <a:r>
              <a:rPr lang="ru-RU" sz="2097" dirty="0" err="1">
                <a:solidFill>
                  <a:srgbClr val="FFFFFF"/>
                </a:solidFill>
                <a:latin typeface="Open Sans"/>
              </a:rPr>
              <a:t>цьому</a:t>
            </a:r>
            <a:r>
              <a:rPr lang="ru-RU" sz="2097" dirty="0">
                <a:solidFill>
                  <a:srgbClr val="FFFFFF"/>
                </a:solidFill>
                <a:latin typeface="Open Sans"/>
              </a:rPr>
              <a:t> фактору є </a:t>
            </a:r>
            <a:r>
              <a:rPr lang="ru-RU" sz="2097" dirty="0" err="1">
                <a:solidFill>
                  <a:srgbClr val="FFFFFF"/>
                </a:solidFill>
                <a:latin typeface="Open Sans"/>
              </a:rPr>
              <a:t>декілька</a:t>
            </a:r>
            <a:r>
              <a:rPr lang="ru-RU" sz="2097" dirty="0">
                <a:solidFill>
                  <a:srgbClr val="FFFFFF"/>
                </a:solidFill>
                <a:latin typeface="Open Sans"/>
              </a:rPr>
              <a:t> </a:t>
            </a:r>
            <a:r>
              <a:rPr lang="ru-RU" sz="2097" dirty="0" err="1">
                <a:solidFill>
                  <a:srgbClr val="FFFFFF"/>
                </a:solidFill>
                <a:latin typeface="Open Sans"/>
              </a:rPr>
              <a:t>пояснень</a:t>
            </a:r>
            <a:r>
              <a:rPr lang="ru-RU" sz="2097" dirty="0">
                <a:solidFill>
                  <a:srgbClr val="FFFFFF"/>
                </a:solidFill>
                <a:latin typeface="Open Sans"/>
              </a:rPr>
              <a:t>: </a:t>
            </a:r>
            <a:r>
              <a:rPr lang="ru-RU" sz="2097" dirty="0" err="1">
                <a:solidFill>
                  <a:srgbClr val="FFFFFF"/>
                </a:solidFill>
                <a:latin typeface="Open Sans"/>
              </a:rPr>
              <a:t>відсутність</a:t>
            </a:r>
            <a:r>
              <a:rPr lang="ru-RU" sz="2097" dirty="0">
                <a:solidFill>
                  <a:srgbClr val="FFFFFF"/>
                </a:solidFill>
                <a:latin typeface="Open Sans"/>
              </a:rPr>
              <a:t> </a:t>
            </a:r>
            <a:r>
              <a:rPr lang="ru-RU" sz="2097" dirty="0" err="1">
                <a:solidFill>
                  <a:srgbClr val="FFFFFF"/>
                </a:solidFill>
                <a:latin typeface="Open Sans"/>
              </a:rPr>
              <a:t>хижої</a:t>
            </a:r>
            <a:r>
              <a:rPr lang="ru-RU" sz="2097" dirty="0">
                <a:solidFill>
                  <a:srgbClr val="FFFFFF"/>
                </a:solidFill>
                <a:latin typeface="Open Sans"/>
              </a:rPr>
              <a:t> </a:t>
            </a:r>
            <a:r>
              <a:rPr lang="ru-RU" sz="2097" dirty="0" err="1">
                <a:solidFill>
                  <a:srgbClr val="FFFFFF"/>
                </a:solidFill>
                <a:latin typeface="Open Sans"/>
              </a:rPr>
              <a:t>риби</a:t>
            </a:r>
            <a:r>
              <a:rPr lang="ru-RU" sz="2097" dirty="0">
                <a:solidFill>
                  <a:srgbClr val="FFFFFF"/>
                </a:solidFill>
                <a:latin typeface="Open Sans"/>
              </a:rPr>
              <a:t> в </a:t>
            </a:r>
            <a:r>
              <a:rPr lang="ru-RU" sz="2097" dirty="0" err="1">
                <a:solidFill>
                  <a:srgbClr val="FFFFFF"/>
                </a:solidFill>
                <a:latin typeface="Open Sans"/>
              </a:rPr>
              <a:t>їхньому</a:t>
            </a:r>
            <a:r>
              <a:rPr lang="ru-RU" sz="2097" dirty="0">
                <a:solidFill>
                  <a:srgbClr val="FFFFFF"/>
                </a:solidFill>
                <a:latin typeface="Open Sans"/>
              </a:rPr>
              <a:t> </a:t>
            </a:r>
            <a:r>
              <a:rPr lang="ru-RU" sz="2097" dirty="0" err="1">
                <a:solidFill>
                  <a:srgbClr val="FFFFFF"/>
                </a:solidFill>
                <a:latin typeface="Open Sans"/>
              </a:rPr>
              <a:t>середовищі</a:t>
            </a:r>
            <a:r>
              <a:rPr lang="ru-RU" sz="2097" dirty="0">
                <a:solidFill>
                  <a:srgbClr val="FFFFFF"/>
                </a:solidFill>
                <a:latin typeface="Open Sans"/>
              </a:rPr>
              <a:t>, </a:t>
            </a:r>
            <a:r>
              <a:rPr lang="ru-RU" sz="2097" dirty="0" err="1">
                <a:solidFill>
                  <a:srgbClr val="FFFFFF"/>
                </a:solidFill>
                <a:latin typeface="Open Sans"/>
              </a:rPr>
              <a:t>додаткове</a:t>
            </a:r>
            <a:r>
              <a:rPr lang="ru-RU" sz="2097" dirty="0">
                <a:solidFill>
                  <a:srgbClr val="FFFFFF"/>
                </a:solidFill>
                <a:latin typeface="Open Sans"/>
              </a:rPr>
              <a:t> </a:t>
            </a:r>
            <a:r>
              <a:rPr lang="ru-RU" sz="2097" dirty="0" err="1">
                <a:solidFill>
                  <a:srgbClr val="FFFFFF"/>
                </a:solidFill>
                <a:latin typeface="Open Sans"/>
              </a:rPr>
              <a:t>підгодовуання</a:t>
            </a:r>
            <a:r>
              <a:rPr lang="ru-RU" sz="2097" dirty="0">
                <a:solidFill>
                  <a:srgbClr val="FFFFFF"/>
                </a:solidFill>
                <a:latin typeface="Open Sans"/>
              </a:rPr>
              <a:t> людьми та </a:t>
            </a:r>
            <a:r>
              <a:rPr lang="ru-RU" sz="2097" dirty="0" err="1">
                <a:solidFill>
                  <a:srgbClr val="FFFFFF"/>
                </a:solidFill>
                <a:latin typeface="Open Sans"/>
              </a:rPr>
              <a:t>біологічно</a:t>
            </a:r>
            <a:r>
              <a:rPr lang="ru-RU" sz="2097" dirty="0">
                <a:solidFill>
                  <a:srgbClr val="FFFFFF"/>
                </a:solidFill>
                <a:latin typeface="Open Sans"/>
              </a:rPr>
              <a:t> </a:t>
            </a:r>
            <a:r>
              <a:rPr lang="ru-RU" sz="2097" dirty="0" err="1">
                <a:solidFill>
                  <a:srgbClr val="FFFFFF"/>
                </a:solidFill>
                <a:latin typeface="Open Sans"/>
              </a:rPr>
              <a:t>властиве</a:t>
            </a:r>
            <a:r>
              <a:rPr lang="ru-RU" sz="2097" dirty="0">
                <a:solidFill>
                  <a:srgbClr val="FFFFFF"/>
                </a:solidFill>
                <a:latin typeface="Open Sans"/>
              </a:rPr>
              <a:t> </a:t>
            </a:r>
            <a:r>
              <a:rPr lang="ru-RU" sz="2097" dirty="0" err="1">
                <a:solidFill>
                  <a:srgbClr val="FFFFFF"/>
                </a:solidFill>
                <a:latin typeface="Open Sans"/>
              </a:rPr>
              <a:t>їм</a:t>
            </a:r>
            <a:r>
              <a:rPr lang="ru-RU" sz="2097" dirty="0">
                <a:solidFill>
                  <a:srgbClr val="FFFFFF"/>
                </a:solidFill>
                <a:latin typeface="Open Sans"/>
              </a:rPr>
              <a:t> </a:t>
            </a:r>
            <a:r>
              <a:rPr lang="ru-RU" sz="2097" dirty="0" err="1">
                <a:solidFill>
                  <a:srgbClr val="FFFFFF"/>
                </a:solidFill>
                <a:latin typeface="Open Sans"/>
              </a:rPr>
              <a:t>довголіття</a:t>
            </a:r>
            <a:r>
              <a:rPr lang="ru-RU" sz="2097" dirty="0">
                <a:solidFill>
                  <a:srgbClr val="FFFFFF"/>
                </a:solidFill>
                <a:latin typeface="Open Sans"/>
              </a:rPr>
              <a:t> (</a:t>
            </a:r>
            <a:r>
              <a:rPr lang="ru-RU" sz="2097" dirty="0" err="1">
                <a:solidFill>
                  <a:srgbClr val="FFFFFF"/>
                </a:solidFill>
                <a:latin typeface="Open Sans"/>
              </a:rPr>
              <a:t>вік</a:t>
            </a:r>
            <a:r>
              <a:rPr lang="ru-RU" sz="2097" dirty="0">
                <a:solidFill>
                  <a:srgbClr val="FFFFFF"/>
                </a:solidFill>
                <a:latin typeface="Open Sans"/>
              </a:rPr>
              <a:t> </a:t>
            </a:r>
            <a:r>
              <a:rPr lang="ru-RU" sz="2097" dirty="0" err="1">
                <a:solidFill>
                  <a:srgbClr val="FFFFFF"/>
                </a:solidFill>
                <a:latin typeface="Open Sans"/>
              </a:rPr>
              <a:t>життя</a:t>
            </a:r>
            <a:r>
              <a:rPr lang="ru-RU" sz="2097" dirty="0">
                <a:solidFill>
                  <a:srgbClr val="FFFFFF"/>
                </a:solidFill>
                <a:latin typeface="Open Sans"/>
              </a:rPr>
              <a:t> до 80 </a:t>
            </a:r>
            <a:r>
              <a:rPr lang="ru-RU" sz="2097" dirty="0" err="1">
                <a:solidFill>
                  <a:srgbClr val="FFFFFF"/>
                </a:solidFill>
                <a:latin typeface="Open Sans"/>
              </a:rPr>
              <a:t>років</a:t>
            </a:r>
            <a:r>
              <a:rPr lang="ru-RU" sz="2097" dirty="0">
                <a:solidFill>
                  <a:srgbClr val="FFFFFF"/>
                </a:solidFill>
                <a:latin typeface="Open Sans"/>
              </a:rPr>
              <a:t>).</a:t>
            </a:r>
            <a:endParaRPr lang="en-US" sz="2097" dirty="0">
              <a:solidFill>
                <a:srgbClr val="FFFFFF"/>
              </a:solidFill>
              <a:latin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A401F"/>
        </a:solidFill>
        <a:effectLst/>
      </p:bgPr>
    </p:bg>
    <p:spTree>
      <p:nvGrpSpPr>
        <p:cNvPr id="1" name=""/>
        <p:cNvGrpSpPr/>
        <p:nvPr/>
      </p:nvGrpSpPr>
      <p:grpSpPr>
        <a:xfrm>
          <a:off x="0" y="0"/>
          <a:ext cx="0" cy="0"/>
          <a:chOff x="0" y="0"/>
          <a:chExt cx="0" cy="0"/>
        </a:xfrm>
      </p:grpSpPr>
      <p:grpSp>
        <p:nvGrpSpPr>
          <p:cNvPr id="2" name="Group 2"/>
          <p:cNvGrpSpPr/>
          <p:nvPr/>
        </p:nvGrpSpPr>
        <p:grpSpPr>
          <a:xfrm>
            <a:off x="7511485" y="0"/>
            <a:ext cx="15985043" cy="10877573"/>
            <a:chOff x="0" y="0"/>
            <a:chExt cx="6351016" cy="4321768"/>
          </a:xfrm>
        </p:grpSpPr>
        <p:sp>
          <p:nvSpPr>
            <p:cNvPr id="3" name="Freeform 3"/>
            <p:cNvSpPr/>
            <p:nvPr/>
          </p:nvSpPr>
          <p:spPr>
            <a:xfrm>
              <a:off x="-39878" y="-19431"/>
              <a:ext cx="6437884" cy="4363805"/>
            </a:xfrm>
            <a:custGeom>
              <a:avLst/>
              <a:gdLst/>
              <a:ahLst/>
              <a:cxnLst/>
              <a:rect l="l" t="t" r="r" b="b"/>
              <a:pathLst>
                <a:path w="6437884" h="4363805">
                  <a:moveTo>
                    <a:pt x="6341491" y="4332995"/>
                  </a:moveTo>
                  <a:cubicBezTo>
                    <a:pt x="4280281" y="4341069"/>
                    <a:pt x="2233295" y="4332474"/>
                    <a:pt x="93726" y="4341199"/>
                  </a:cubicBezTo>
                  <a:cubicBezTo>
                    <a:pt x="61976" y="4330391"/>
                    <a:pt x="79883" y="4287159"/>
                    <a:pt x="73787" y="4249005"/>
                  </a:cubicBezTo>
                  <a:cubicBezTo>
                    <a:pt x="58674" y="4200044"/>
                    <a:pt x="0" y="4168922"/>
                    <a:pt x="84455" y="4077250"/>
                  </a:cubicBezTo>
                  <a:cubicBezTo>
                    <a:pt x="103759" y="4029720"/>
                    <a:pt x="120269" y="3973727"/>
                    <a:pt x="135001" y="3928932"/>
                  </a:cubicBezTo>
                  <a:cubicBezTo>
                    <a:pt x="199009" y="3877366"/>
                    <a:pt x="241046" y="3820462"/>
                    <a:pt x="303403" y="3752749"/>
                  </a:cubicBezTo>
                  <a:cubicBezTo>
                    <a:pt x="375158" y="3662118"/>
                    <a:pt x="324104" y="3580472"/>
                    <a:pt x="437642" y="3526692"/>
                  </a:cubicBezTo>
                  <a:cubicBezTo>
                    <a:pt x="421513" y="3489971"/>
                    <a:pt x="463931" y="3453641"/>
                    <a:pt x="443357" y="3407023"/>
                  </a:cubicBezTo>
                  <a:cubicBezTo>
                    <a:pt x="448564" y="3320559"/>
                    <a:pt x="446532" y="3325898"/>
                    <a:pt x="542036" y="3218339"/>
                  </a:cubicBezTo>
                  <a:cubicBezTo>
                    <a:pt x="552704" y="3167294"/>
                    <a:pt x="490728" y="3118853"/>
                    <a:pt x="618490" y="3034343"/>
                  </a:cubicBezTo>
                  <a:cubicBezTo>
                    <a:pt x="631444" y="2967802"/>
                    <a:pt x="651891" y="2940196"/>
                    <a:pt x="717296" y="2887458"/>
                  </a:cubicBezTo>
                  <a:cubicBezTo>
                    <a:pt x="760095" y="2882249"/>
                    <a:pt x="705993" y="2771695"/>
                    <a:pt x="768477" y="2683929"/>
                  </a:cubicBezTo>
                  <a:cubicBezTo>
                    <a:pt x="788924" y="2648249"/>
                    <a:pt x="731647" y="2602804"/>
                    <a:pt x="805815" y="2486911"/>
                  </a:cubicBezTo>
                  <a:cubicBezTo>
                    <a:pt x="828167" y="2437949"/>
                    <a:pt x="826262" y="2400577"/>
                    <a:pt x="830199" y="2333776"/>
                  </a:cubicBezTo>
                  <a:cubicBezTo>
                    <a:pt x="892810" y="2271923"/>
                    <a:pt x="930021" y="2220617"/>
                    <a:pt x="939419" y="2112277"/>
                  </a:cubicBezTo>
                  <a:cubicBezTo>
                    <a:pt x="995426" y="2025422"/>
                    <a:pt x="1038860" y="2013442"/>
                    <a:pt x="990346" y="1879188"/>
                  </a:cubicBezTo>
                  <a:cubicBezTo>
                    <a:pt x="1048893" y="1790771"/>
                    <a:pt x="1075944" y="1622271"/>
                    <a:pt x="1133094" y="1521873"/>
                  </a:cubicBezTo>
                  <a:cubicBezTo>
                    <a:pt x="1107313" y="1456244"/>
                    <a:pt x="1137666" y="1364832"/>
                    <a:pt x="1097915" y="1293603"/>
                  </a:cubicBezTo>
                  <a:cubicBezTo>
                    <a:pt x="1152017" y="1165600"/>
                    <a:pt x="1106678" y="1214952"/>
                    <a:pt x="1083310" y="1010121"/>
                  </a:cubicBezTo>
                  <a:cubicBezTo>
                    <a:pt x="1082167" y="987463"/>
                    <a:pt x="1056386" y="962592"/>
                    <a:pt x="1024890" y="937590"/>
                  </a:cubicBezTo>
                  <a:cubicBezTo>
                    <a:pt x="1037971" y="932382"/>
                    <a:pt x="1042289" y="858549"/>
                    <a:pt x="997966" y="845136"/>
                  </a:cubicBezTo>
                  <a:cubicBezTo>
                    <a:pt x="889762" y="794612"/>
                    <a:pt x="898525" y="661010"/>
                    <a:pt x="794512" y="584182"/>
                  </a:cubicBezTo>
                  <a:cubicBezTo>
                    <a:pt x="823976" y="468419"/>
                    <a:pt x="732790" y="398362"/>
                    <a:pt x="688467" y="302002"/>
                  </a:cubicBezTo>
                  <a:cubicBezTo>
                    <a:pt x="660527" y="277000"/>
                    <a:pt x="726694" y="275698"/>
                    <a:pt x="731393" y="254473"/>
                  </a:cubicBezTo>
                  <a:cubicBezTo>
                    <a:pt x="734568" y="246660"/>
                    <a:pt x="756920" y="174519"/>
                    <a:pt x="738759" y="157461"/>
                  </a:cubicBezTo>
                  <a:cubicBezTo>
                    <a:pt x="703199" y="137147"/>
                    <a:pt x="730504" y="113057"/>
                    <a:pt x="739902" y="79201"/>
                  </a:cubicBezTo>
                  <a:cubicBezTo>
                    <a:pt x="748411" y="62663"/>
                    <a:pt x="697992" y="2794"/>
                    <a:pt x="775589" y="25942"/>
                  </a:cubicBezTo>
                  <a:cubicBezTo>
                    <a:pt x="2374773" y="16129"/>
                    <a:pt x="3964559" y="29718"/>
                    <a:pt x="5604891" y="21384"/>
                  </a:cubicBezTo>
                  <a:cubicBezTo>
                    <a:pt x="5854573" y="39094"/>
                    <a:pt x="6136005" y="0"/>
                    <a:pt x="6383401" y="34146"/>
                  </a:cubicBezTo>
                  <a:cubicBezTo>
                    <a:pt x="6383909" y="585744"/>
                    <a:pt x="6385306" y="1199456"/>
                    <a:pt x="6384544" y="1753790"/>
                  </a:cubicBezTo>
                  <a:cubicBezTo>
                    <a:pt x="6386703" y="2546941"/>
                    <a:pt x="6379464" y="3344128"/>
                    <a:pt x="6388608" y="4140274"/>
                  </a:cubicBezTo>
                  <a:cubicBezTo>
                    <a:pt x="6357747" y="4146004"/>
                    <a:pt x="6437884" y="4363805"/>
                    <a:pt x="6341491" y="4332995"/>
                  </a:cubicBezTo>
                  <a:close/>
                </a:path>
              </a:pathLst>
            </a:custGeom>
            <a:blipFill>
              <a:blip r:embed="rId2"/>
              <a:stretch>
                <a:fillRect l="-1778" r="-1778"/>
              </a:stretch>
            </a:blipFill>
          </p:spPr>
        </p:sp>
      </p:grpSp>
      <p:sp>
        <p:nvSpPr>
          <p:cNvPr id="4" name="TextBox 4"/>
          <p:cNvSpPr txBox="1"/>
          <p:nvPr/>
        </p:nvSpPr>
        <p:spPr>
          <a:xfrm>
            <a:off x="0" y="287492"/>
            <a:ext cx="12417525" cy="486998"/>
          </a:xfrm>
          <a:prstGeom prst="rect">
            <a:avLst/>
          </a:prstGeom>
        </p:spPr>
        <p:txBody>
          <a:bodyPr lIns="0" tIns="0" rIns="0" bIns="0" rtlCol="0" anchor="t">
            <a:spAutoFit/>
          </a:bodyPr>
          <a:lstStyle/>
          <a:p>
            <a:pPr algn="ctr">
              <a:lnSpc>
                <a:spcPts val="3671"/>
              </a:lnSpc>
            </a:pPr>
            <a:r>
              <a:rPr lang="en-US" sz="3192">
                <a:solidFill>
                  <a:srgbClr val="FFFFFF"/>
                </a:solidFill>
                <a:latin typeface="Hatton"/>
              </a:rPr>
              <a:t>МІФ 4. В зоні відчуження можна збирати гриби та ягоди </a:t>
            </a:r>
          </a:p>
        </p:txBody>
      </p:sp>
      <p:sp>
        <p:nvSpPr>
          <p:cNvPr id="5" name="TextBox 5"/>
          <p:cNvSpPr txBox="1"/>
          <p:nvPr/>
        </p:nvSpPr>
        <p:spPr>
          <a:xfrm>
            <a:off x="383334" y="1139201"/>
            <a:ext cx="7128150" cy="1464055"/>
          </a:xfrm>
          <a:prstGeom prst="rect">
            <a:avLst/>
          </a:prstGeom>
        </p:spPr>
        <p:txBody>
          <a:bodyPr lIns="0" tIns="0" rIns="0" bIns="0" rtlCol="0" anchor="t">
            <a:spAutoFit/>
          </a:bodyPr>
          <a:lstStyle/>
          <a:p>
            <a:pPr algn="just">
              <a:lnSpc>
                <a:spcPts val="2936"/>
              </a:lnSpc>
            </a:pPr>
            <a:r>
              <a:rPr lang="ru-RU" sz="2097" dirty="0" err="1">
                <a:solidFill>
                  <a:srgbClr val="FFFFFF"/>
                </a:solidFill>
                <a:latin typeface="Open Sans"/>
              </a:rPr>
              <a:t>Чорнобильські</a:t>
            </a:r>
            <a:r>
              <a:rPr lang="ru-RU" sz="2097" dirty="0">
                <a:solidFill>
                  <a:srgbClr val="FFFFFF"/>
                </a:solidFill>
                <a:latin typeface="Open Sans"/>
              </a:rPr>
              <a:t> </a:t>
            </a:r>
            <a:r>
              <a:rPr lang="ru-RU" sz="2097" dirty="0" err="1">
                <a:solidFill>
                  <a:srgbClr val="FFFFFF"/>
                </a:solidFill>
                <a:latin typeface="Open Sans"/>
              </a:rPr>
              <a:t>гриби</a:t>
            </a:r>
            <a:r>
              <a:rPr lang="ru-RU" sz="2097" dirty="0">
                <a:solidFill>
                  <a:srgbClr val="FFFFFF"/>
                </a:solidFill>
                <a:latin typeface="Open Sans"/>
              </a:rPr>
              <a:t> </a:t>
            </a:r>
            <a:r>
              <a:rPr lang="ru-RU" sz="2097" dirty="0" err="1">
                <a:solidFill>
                  <a:srgbClr val="FFFFFF"/>
                </a:solidFill>
                <a:latin typeface="Open Sans"/>
              </a:rPr>
              <a:t>відмінно</a:t>
            </a:r>
            <a:r>
              <a:rPr lang="ru-RU" sz="2097" dirty="0">
                <a:solidFill>
                  <a:srgbClr val="FFFFFF"/>
                </a:solidFill>
                <a:latin typeface="Open Sans"/>
              </a:rPr>
              <a:t> </a:t>
            </a:r>
            <a:r>
              <a:rPr lang="ru-RU" sz="2097" dirty="0" err="1">
                <a:solidFill>
                  <a:srgbClr val="FFFFFF"/>
                </a:solidFill>
                <a:latin typeface="Open Sans"/>
              </a:rPr>
              <a:t>справляються</a:t>
            </a:r>
            <a:r>
              <a:rPr lang="ru-RU" sz="2097" dirty="0">
                <a:solidFill>
                  <a:srgbClr val="FFFFFF"/>
                </a:solidFill>
                <a:latin typeface="Open Sans"/>
              </a:rPr>
              <a:t> з </a:t>
            </a:r>
            <a:r>
              <a:rPr lang="ru-RU" sz="2097" dirty="0" err="1">
                <a:solidFill>
                  <a:srgbClr val="FFFFFF"/>
                </a:solidFill>
                <a:latin typeface="Open Sans"/>
              </a:rPr>
              <a:t>радіацією</a:t>
            </a:r>
            <a:r>
              <a:rPr lang="ru-RU" sz="2097" dirty="0">
                <a:solidFill>
                  <a:srgbClr val="FFFFFF"/>
                </a:solidFill>
                <a:latin typeface="Open Sans"/>
              </a:rPr>
              <a:t> і </a:t>
            </a:r>
            <a:r>
              <a:rPr lang="ru-RU" sz="2097" dirty="0" err="1">
                <a:solidFill>
                  <a:srgbClr val="FFFFFF"/>
                </a:solidFill>
                <a:latin typeface="Open Sans"/>
              </a:rPr>
              <a:t>їх</a:t>
            </a:r>
            <a:r>
              <a:rPr lang="ru-RU" sz="2097" dirty="0">
                <a:solidFill>
                  <a:srgbClr val="FFFFFF"/>
                </a:solidFill>
                <a:latin typeface="Open Sans"/>
              </a:rPr>
              <a:t> </a:t>
            </a:r>
            <a:r>
              <a:rPr lang="ru-RU" sz="2097" dirty="0" err="1">
                <a:solidFill>
                  <a:srgbClr val="FFFFFF"/>
                </a:solidFill>
                <a:latin typeface="Open Sans"/>
              </a:rPr>
              <a:t>можна</a:t>
            </a:r>
            <a:r>
              <a:rPr lang="ru-RU" sz="2097" dirty="0">
                <a:solidFill>
                  <a:srgbClr val="FFFFFF"/>
                </a:solidFill>
                <a:latin typeface="Open Sans"/>
              </a:rPr>
              <a:t> </a:t>
            </a:r>
            <a:r>
              <a:rPr lang="ru-RU" sz="2097" dirty="0" err="1">
                <a:solidFill>
                  <a:srgbClr val="FFFFFF"/>
                </a:solidFill>
                <a:latin typeface="Open Sans"/>
              </a:rPr>
              <a:t>збирати</a:t>
            </a:r>
            <a:r>
              <a:rPr lang="ru-RU" sz="2097" dirty="0">
                <a:solidFill>
                  <a:srgbClr val="FFFFFF"/>
                </a:solidFill>
                <a:latin typeface="Open Sans"/>
              </a:rPr>
              <a:t> для </a:t>
            </a:r>
            <a:r>
              <a:rPr lang="ru-RU" sz="2097" dirty="0" err="1">
                <a:solidFill>
                  <a:srgbClr val="FFFFFF"/>
                </a:solidFill>
                <a:latin typeface="Open Sans"/>
              </a:rPr>
              <a:t>споживання</a:t>
            </a:r>
            <a:r>
              <a:rPr lang="ru-RU" sz="2097" dirty="0">
                <a:solidFill>
                  <a:srgbClr val="FFFFFF"/>
                </a:solidFill>
                <a:latin typeface="Open Sans"/>
              </a:rPr>
              <a:t> на </a:t>
            </a:r>
            <a:r>
              <a:rPr lang="ru-RU" sz="2097" dirty="0" err="1">
                <a:solidFill>
                  <a:srgbClr val="FFFFFF"/>
                </a:solidFill>
                <a:latin typeface="Open Sans"/>
              </a:rPr>
              <a:t>території</a:t>
            </a:r>
            <a:r>
              <a:rPr lang="ru-RU" sz="2097" dirty="0">
                <a:solidFill>
                  <a:srgbClr val="FFFFFF"/>
                </a:solidFill>
                <a:latin typeface="Open Sans"/>
              </a:rPr>
              <a:t> </a:t>
            </a:r>
            <a:r>
              <a:rPr lang="ru-RU" sz="2097" dirty="0" err="1">
                <a:solidFill>
                  <a:srgbClr val="FFFFFF"/>
                </a:solidFill>
                <a:latin typeface="Open Sans"/>
              </a:rPr>
              <a:t>зони</a:t>
            </a:r>
            <a:r>
              <a:rPr lang="ru-RU" sz="2097" dirty="0">
                <a:solidFill>
                  <a:srgbClr val="FFFFFF"/>
                </a:solidFill>
                <a:latin typeface="Open Sans"/>
              </a:rPr>
              <a:t> </a:t>
            </a:r>
            <a:r>
              <a:rPr lang="ru-RU" sz="2097" dirty="0" err="1">
                <a:solidFill>
                  <a:srgbClr val="FFFFFF"/>
                </a:solidFill>
                <a:latin typeface="Open Sans"/>
              </a:rPr>
              <a:t>відчуження</a:t>
            </a:r>
            <a:r>
              <a:rPr lang="ru-RU" sz="2097" dirty="0">
                <a:solidFill>
                  <a:srgbClr val="FFFFFF"/>
                </a:solidFill>
                <a:latin typeface="Open Sans"/>
              </a:rPr>
              <a:t> і </a:t>
            </a:r>
            <a:r>
              <a:rPr lang="ru-RU" sz="2097" dirty="0" err="1">
                <a:solidFill>
                  <a:srgbClr val="FFFFFF"/>
                </a:solidFill>
                <a:latin typeface="Open Sans"/>
              </a:rPr>
              <a:t>зони</a:t>
            </a:r>
            <a:r>
              <a:rPr lang="ru-RU" sz="2097" dirty="0">
                <a:solidFill>
                  <a:srgbClr val="FFFFFF"/>
                </a:solidFill>
                <a:latin typeface="Open Sans"/>
              </a:rPr>
              <a:t> </a:t>
            </a:r>
            <a:r>
              <a:rPr lang="ru-RU" sz="2097" dirty="0" err="1">
                <a:solidFill>
                  <a:srgbClr val="FFFFFF"/>
                </a:solidFill>
                <a:latin typeface="Open Sans"/>
              </a:rPr>
              <a:t>безумовного</a:t>
            </a:r>
            <a:r>
              <a:rPr lang="ru-RU" sz="2097" dirty="0">
                <a:solidFill>
                  <a:srgbClr val="FFFFFF"/>
                </a:solidFill>
                <a:latin typeface="Open Sans"/>
              </a:rPr>
              <a:t> (</a:t>
            </a:r>
            <a:r>
              <a:rPr lang="ru-RU" sz="2097" dirty="0" err="1">
                <a:solidFill>
                  <a:srgbClr val="FFFFFF"/>
                </a:solidFill>
                <a:latin typeface="Open Sans"/>
              </a:rPr>
              <a:t>обов'язкового</a:t>
            </a:r>
            <a:r>
              <a:rPr lang="ru-RU" sz="2097" dirty="0">
                <a:solidFill>
                  <a:srgbClr val="FFFFFF"/>
                </a:solidFill>
                <a:latin typeface="Open Sans"/>
              </a:rPr>
              <a:t>) </a:t>
            </a:r>
            <a:r>
              <a:rPr lang="ru-RU" sz="2097" dirty="0" err="1">
                <a:solidFill>
                  <a:srgbClr val="FFFFFF"/>
                </a:solidFill>
                <a:latin typeface="Open Sans"/>
              </a:rPr>
              <a:t>відселення</a:t>
            </a:r>
            <a:r>
              <a:rPr lang="ru-RU" sz="2097" dirty="0">
                <a:solidFill>
                  <a:srgbClr val="FFFFFF"/>
                </a:solidFill>
                <a:latin typeface="Open Sans"/>
              </a:rPr>
              <a:t>.</a:t>
            </a:r>
            <a:endParaRPr lang="en-US" sz="2097" dirty="0">
              <a:solidFill>
                <a:srgbClr val="FFFFFF"/>
              </a:solidFill>
              <a:latin typeface="Open Sans"/>
            </a:endParaRPr>
          </a:p>
        </p:txBody>
      </p:sp>
      <p:sp>
        <p:nvSpPr>
          <p:cNvPr id="6" name="TextBox 6"/>
          <p:cNvSpPr txBox="1"/>
          <p:nvPr/>
        </p:nvSpPr>
        <p:spPr>
          <a:xfrm>
            <a:off x="-1066801" y="3162300"/>
            <a:ext cx="12417525" cy="486998"/>
          </a:xfrm>
          <a:prstGeom prst="rect">
            <a:avLst/>
          </a:prstGeom>
        </p:spPr>
        <p:txBody>
          <a:bodyPr lIns="0" tIns="0" rIns="0" bIns="0" rtlCol="0" anchor="t">
            <a:spAutoFit/>
          </a:bodyPr>
          <a:lstStyle/>
          <a:p>
            <a:pPr algn="ctr">
              <a:lnSpc>
                <a:spcPts val="3671"/>
              </a:lnSpc>
            </a:pPr>
            <a:r>
              <a:rPr lang="en-US" sz="3192" dirty="0">
                <a:solidFill>
                  <a:srgbClr val="FFFFFF"/>
                </a:solidFill>
                <a:latin typeface="Hatton"/>
              </a:rPr>
              <a:t>ПРАВДА</a:t>
            </a:r>
          </a:p>
        </p:txBody>
      </p:sp>
      <p:sp>
        <p:nvSpPr>
          <p:cNvPr id="7" name="TextBox 7"/>
          <p:cNvSpPr txBox="1"/>
          <p:nvPr/>
        </p:nvSpPr>
        <p:spPr>
          <a:xfrm>
            <a:off x="1747360" y="3848100"/>
            <a:ext cx="6789204" cy="5926815"/>
          </a:xfrm>
          <a:prstGeom prst="rect">
            <a:avLst/>
          </a:prstGeom>
        </p:spPr>
        <p:txBody>
          <a:bodyPr lIns="0" tIns="0" rIns="0" bIns="0" rtlCol="0" anchor="t">
            <a:spAutoFit/>
          </a:bodyPr>
          <a:lstStyle/>
          <a:p>
            <a:pPr algn="just">
              <a:lnSpc>
                <a:spcPts val="2936"/>
              </a:lnSpc>
            </a:pPr>
            <a:r>
              <a:rPr lang="uk-UA" sz="2097" dirty="0">
                <a:solidFill>
                  <a:srgbClr val="FFFFFF"/>
                </a:solidFill>
                <a:latin typeface="Open Sans"/>
              </a:rPr>
              <a:t>Лісовий ґрунт з його шаром гумусу виявився ідеальним накопичувачем цезію, який розпадається дуже довго. Гриби (особливо польські та опеньки) та ягоди (чорниця та брусниця) через особливості будови своєї кореневої системи накопичують значні концентрації радіонуклідів. </a:t>
            </a:r>
            <a:endParaRPr lang="en-US" sz="2097" dirty="0">
              <a:solidFill>
                <a:srgbClr val="FFFFFF"/>
              </a:solidFill>
              <a:latin typeface="Open Sans"/>
            </a:endParaRPr>
          </a:p>
          <a:p>
            <a:pPr algn="just">
              <a:lnSpc>
                <a:spcPts val="2936"/>
              </a:lnSpc>
            </a:pPr>
            <a:r>
              <a:rPr lang="uk-UA" sz="2097" dirty="0">
                <a:solidFill>
                  <a:srgbClr val="FFFFFF"/>
                </a:solidFill>
                <a:latin typeface="Open Sans"/>
              </a:rPr>
              <a:t>Порядок відвідування зони відчуження і зони безумовного (обов'язкового) відселення прямо забороняє їх відвідувачам:</a:t>
            </a:r>
            <a:r>
              <a:rPr lang="en-US" sz="2097" dirty="0">
                <a:solidFill>
                  <a:srgbClr val="FFFFFF"/>
                </a:solidFill>
                <a:latin typeface="Open Sans"/>
              </a:rPr>
              <a:t> </a:t>
            </a:r>
            <a:r>
              <a:rPr lang="uk-UA" sz="2097" dirty="0">
                <a:solidFill>
                  <a:srgbClr val="FFFFFF"/>
                </a:solidFill>
                <a:latin typeface="Open Sans"/>
              </a:rPr>
              <a:t>ловити рибу, полювати, збирати фрукти, овочі, ягоди, гриби та інші продукти лісу;</a:t>
            </a:r>
            <a:r>
              <a:rPr lang="en-US" sz="2097" dirty="0">
                <a:solidFill>
                  <a:srgbClr val="FFFFFF"/>
                </a:solidFill>
                <a:latin typeface="Open Sans"/>
              </a:rPr>
              <a:t> </a:t>
            </a:r>
            <a:r>
              <a:rPr lang="uk-UA" sz="2097" dirty="0">
                <a:solidFill>
                  <a:srgbClr val="FFFFFF"/>
                </a:solidFill>
                <a:latin typeface="Open Sans"/>
              </a:rPr>
              <a:t>вживати</a:t>
            </a:r>
            <a:r>
              <a:rPr lang="en-US" sz="2097" dirty="0">
                <a:solidFill>
                  <a:srgbClr val="FFFFFF"/>
                </a:solidFill>
                <a:latin typeface="Open Sans"/>
              </a:rPr>
              <a:t> </a:t>
            </a:r>
            <a:r>
              <a:rPr lang="uk-UA" sz="2097" dirty="0">
                <a:solidFill>
                  <a:srgbClr val="FFFFFF"/>
                </a:solidFill>
                <a:latin typeface="Open Sans"/>
              </a:rPr>
              <a:t>в їжу всі ці продукти харчування  та вивозити за межі ЗВ та ЗБОВ продукцію рослинництва і тваринництва з цих територій, за винятком зразків для наукових цілей на підставі спеціального дозволу.</a:t>
            </a:r>
          </a:p>
          <a:p>
            <a:pPr algn="just">
              <a:lnSpc>
                <a:spcPts val="2936"/>
              </a:lnSpc>
            </a:pPr>
            <a:endParaRPr lang="uk-UA" sz="2097" dirty="0">
              <a:solidFill>
                <a:srgbClr val="FFFFFF"/>
              </a:solidFill>
              <a:latin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401F"/>
        </a:solidFill>
        <a:effectLst/>
      </p:bgPr>
    </p:bg>
    <p:spTree>
      <p:nvGrpSpPr>
        <p:cNvPr id="1" name=""/>
        <p:cNvGrpSpPr/>
        <p:nvPr/>
      </p:nvGrpSpPr>
      <p:grpSpPr>
        <a:xfrm>
          <a:off x="0" y="0"/>
          <a:ext cx="0" cy="0"/>
          <a:chOff x="0" y="0"/>
          <a:chExt cx="0" cy="0"/>
        </a:xfrm>
      </p:grpSpPr>
      <p:grpSp>
        <p:nvGrpSpPr>
          <p:cNvPr id="2" name="Group 2"/>
          <p:cNvGrpSpPr/>
          <p:nvPr/>
        </p:nvGrpSpPr>
        <p:grpSpPr>
          <a:xfrm>
            <a:off x="8765586" y="-10891197"/>
            <a:ext cx="11019481" cy="21178197"/>
            <a:chOff x="0" y="0"/>
            <a:chExt cx="4378149" cy="8414308"/>
          </a:xfrm>
        </p:grpSpPr>
        <p:sp>
          <p:nvSpPr>
            <p:cNvPr id="3" name="Freeform 3"/>
            <p:cNvSpPr/>
            <p:nvPr/>
          </p:nvSpPr>
          <p:spPr>
            <a:xfrm rot="-5329448">
              <a:off x="-2059023" y="2059547"/>
              <a:ext cx="8517440" cy="4471424"/>
            </a:xfrm>
            <a:custGeom>
              <a:avLst/>
              <a:gdLst/>
              <a:ahLst/>
              <a:cxnLst/>
              <a:rect l="l" t="t" r="r" b="b"/>
              <a:pathLst>
                <a:path w="8517440" h="4471424">
                  <a:moveTo>
                    <a:pt x="104353" y="4389603"/>
                  </a:moveTo>
                  <a:cubicBezTo>
                    <a:pt x="59479" y="2969305"/>
                    <a:pt x="47251" y="1558144"/>
                    <a:pt x="0" y="83865"/>
                  </a:cubicBezTo>
                  <a:cubicBezTo>
                    <a:pt x="20589" y="61551"/>
                    <a:pt x="104996" y="72166"/>
                    <a:pt x="179178" y="66440"/>
                  </a:cubicBezTo>
                  <a:cubicBezTo>
                    <a:pt x="274269" y="54067"/>
                    <a:pt x="333766" y="0"/>
                    <a:pt x="513660" y="66930"/>
                  </a:cubicBezTo>
                  <a:cubicBezTo>
                    <a:pt x="606451" y="78336"/>
                    <a:pt x="715678" y="87477"/>
                    <a:pt x="803082" y="95841"/>
                  </a:cubicBezTo>
                  <a:cubicBezTo>
                    <a:pt x="904362" y="137896"/>
                    <a:pt x="1015725" y="164595"/>
                    <a:pt x="1148413" y="204868"/>
                  </a:cubicBezTo>
                  <a:cubicBezTo>
                    <a:pt x="1325846" y="250701"/>
                    <a:pt x="1484052" y="212252"/>
                    <a:pt x="1590343" y="288355"/>
                  </a:cubicBezTo>
                  <a:cubicBezTo>
                    <a:pt x="1661594" y="275772"/>
                    <a:pt x="1732914" y="303556"/>
                    <a:pt x="1823365" y="287513"/>
                  </a:cubicBezTo>
                  <a:cubicBezTo>
                    <a:pt x="1991746" y="287647"/>
                    <a:pt x="1981325" y="286460"/>
                    <a:pt x="2192045" y="347986"/>
                  </a:cubicBezTo>
                  <a:cubicBezTo>
                    <a:pt x="2291558" y="353299"/>
                    <a:pt x="2384973" y="308648"/>
                    <a:pt x="2551285" y="393328"/>
                  </a:cubicBezTo>
                  <a:cubicBezTo>
                    <a:pt x="2680993" y="399597"/>
                    <a:pt x="2735019" y="412587"/>
                    <a:pt x="2838601" y="455558"/>
                  </a:cubicBezTo>
                  <a:cubicBezTo>
                    <a:pt x="2849345" y="484848"/>
                    <a:pt x="3063779" y="443142"/>
                    <a:pt x="3235504" y="482701"/>
                  </a:cubicBezTo>
                  <a:cubicBezTo>
                    <a:pt x="3305245" y="495368"/>
                    <a:pt x="3392897" y="454076"/>
                    <a:pt x="3619538" y="500563"/>
                  </a:cubicBezTo>
                  <a:cubicBezTo>
                    <a:pt x="3715160" y="514012"/>
                    <a:pt x="3787880" y="511206"/>
                    <a:pt x="3917968" y="511251"/>
                  </a:cubicBezTo>
                  <a:cubicBezTo>
                    <a:pt x="4039254" y="551932"/>
                    <a:pt x="4139649" y="575529"/>
                    <a:pt x="4350671" y="577677"/>
                  </a:cubicBezTo>
                  <a:cubicBezTo>
                    <a:pt x="4520531" y="612808"/>
                    <a:pt x="4544465" y="642265"/>
                    <a:pt x="4805110" y="603464"/>
                  </a:cubicBezTo>
                  <a:cubicBezTo>
                    <a:pt x="4978047" y="640283"/>
                    <a:pt x="5306424" y="652195"/>
                    <a:pt x="5502661" y="687572"/>
                  </a:cubicBezTo>
                  <a:cubicBezTo>
                    <a:pt x="5630047" y="667182"/>
                    <a:pt x="5808415" y="684449"/>
                    <a:pt x="5946503" y="654206"/>
                  </a:cubicBezTo>
                  <a:cubicBezTo>
                    <a:pt x="6196432" y="686380"/>
                    <a:pt x="6099725" y="657103"/>
                    <a:pt x="6498108" y="632814"/>
                  </a:cubicBezTo>
                  <a:cubicBezTo>
                    <a:pt x="6542196" y="631121"/>
                    <a:pt x="6590245" y="612359"/>
                    <a:pt x="6638466" y="589652"/>
                  </a:cubicBezTo>
                  <a:cubicBezTo>
                    <a:pt x="6648790" y="598460"/>
                    <a:pt x="6792571" y="598486"/>
                    <a:pt x="6818052" y="567402"/>
                  </a:cubicBezTo>
                  <a:cubicBezTo>
                    <a:pt x="6914869" y="490807"/>
                    <a:pt x="7175057" y="491509"/>
                    <a:pt x="7323135" y="416752"/>
                  </a:cubicBezTo>
                  <a:cubicBezTo>
                    <a:pt x="7548890" y="432433"/>
                    <a:pt x="7683969" y="366788"/>
                    <a:pt x="7870912" y="332389"/>
                  </a:cubicBezTo>
                  <a:cubicBezTo>
                    <a:pt x="7919184" y="312134"/>
                    <a:pt x="7922654" y="357685"/>
                    <a:pt x="7964037" y="360076"/>
                  </a:cubicBezTo>
                  <a:cubicBezTo>
                    <a:pt x="7979290" y="361952"/>
                    <a:pt x="8120031" y="374475"/>
                    <a:pt x="8152979" y="361277"/>
                  </a:cubicBezTo>
                  <a:cubicBezTo>
                    <a:pt x="8192018" y="335956"/>
                    <a:pt x="8239297" y="353813"/>
                    <a:pt x="8305333" y="358938"/>
                  </a:cubicBezTo>
                  <a:cubicBezTo>
                    <a:pt x="8337644" y="364141"/>
                    <a:pt x="8437718" y="327323"/>
                    <a:pt x="8409508" y="381406"/>
                  </a:cubicBezTo>
                  <a:cubicBezTo>
                    <a:pt x="8448106" y="1483262"/>
                    <a:pt x="8447271" y="2579448"/>
                    <a:pt x="8486698" y="3709660"/>
                  </a:cubicBezTo>
                  <a:cubicBezTo>
                    <a:pt x="8455758" y="3882452"/>
                    <a:pt x="8517440" y="4075236"/>
                    <a:pt x="8472871" y="4246732"/>
                  </a:cubicBezTo>
                  <a:cubicBezTo>
                    <a:pt x="7399163" y="4269121"/>
                    <a:pt x="6204562" y="4294604"/>
                    <a:pt x="5125514" y="4316226"/>
                  </a:cubicBezTo>
                  <a:cubicBezTo>
                    <a:pt x="3581637" y="4349404"/>
                    <a:pt x="2029769" y="4376265"/>
                    <a:pt x="480160" y="4414376"/>
                  </a:cubicBezTo>
                  <a:cubicBezTo>
                    <a:pt x="468571" y="4393336"/>
                    <a:pt x="67447" y="4471424"/>
                    <a:pt x="104353" y="4389603"/>
                  </a:cubicBezTo>
                  <a:close/>
                </a:path>
              </a:pathLst>
            </a:custGeom>
            <a:blipFill>
              <a:blip r:embed="rId2"/>
              <a:stretch>
                <a:fillRect l="-10" t="-3665" r="-140" b="56"/>
              </a:stretch>
            </a:blipFill>
          </p:spPr>
        </p:sp>
      </p:grpSp>
      <p:sp>
        <p:nvSpPr>
          <p:cNvPr id="4" name="TextBox 4"/>
          <p:cNvSpPr txBox="1"/>
          <p:nvPr/>
        </p:nvSpPr>
        <p:spPr>
          <a:xfrm>
            <a:off x="-610956" y="287492"/>
            <a:ext cx="12417525" cy="486998"/>
          </a:xfrm>
          <a:prstGeom prst="rect">
            <a:avLst/>
          </a:prstGeom>
        </p:spPr>
        <p:txBody>
          <a:bodyPr lIns="0" tIns="0" rIns="0" bIns="0" rtlCol="0" anchor="t">
            <a:spAutoFit/>
          </a:bodyPr>
          <a:lstStyle/>
          <a:p>
            <a:pPr algn="ctr">
              <a:lnSpc>
                <a:spcPts val="3671"/>
              </a:lnSpc>
            </a:pPr>
            <a:r>
              <a:rPr lang="en-US" sz="3192">
                <a:solidFill>
                  <a:srgbClr val="FFFFFF"/>
                </a:solidFill>
                <a:latin typeface="Hatton"/>
              </a:rPr>
              <a:t>МІФ 5. Чорнобильська зона - це пустка </a:t>
            </a:r>
          </a:p>
        </p:txBody>
      </p:sp>
      <p:sp>
        <p:nvSpPr>
          <p:cNvPr id="5" name="TextBox 5"/>
          <p:cNvSpPr txBox="1"/>
          <p:nvPr/>
        </p:nvSpPr>
        <p:spPr>
          <a:xfrm>
            <a:off x="383334" y="1139201"/>
            <a:ext cx="7128150" cy="1092158"/>
          </a:xfrm>
          <a:prstGeom prst="rect">
            <a:avLst/>
          </a:prstGeom>
        </p:spPr>
        <p:txBody>
          <a:bodyPr lIns="0" tIns="0" rIns="0" bIns="0" rtlCol="0" anchor="t">
            <a:spAutoFit/>
          </a:bodyPr>
          <a:lstStyle/>
          <a:p>
            <a:pPr algn="just">
              <a:lnSpc>
                <a:spcPts val="2936"/>
              </a:lnSpc>
            </a:pPr>
            <a:r>
              <a:rPr lang="ru-RU" sz="2097" dirty="0" err="1">
                <a:solidFill>
                  <a:srgbClr val="FFFFFF"/>
                </a:solidFill>
                <a:latin typeface="Open Sans"/>
              </a:rPr>
              <a:t>Чорнобильська</a:t>
            </a:r>
            <a:r>
              <a:rPr lang="ru-RU" sz="2097" dirty="0">
                <a:solidFill>
                  <a:srgbClr val="FFFFFF"/>
                </a:solidFill>
                <a:latin typeface="Open Sans"/>
              </a:rPr>
              <a:t> зона - </a:t>
            </a:r>
            <a:r>
              <a:rPr lang="ru-RU" sz="2097" dirty="0" err="1">
                <a:solidFill>
                  <a:srgbClr val="FFFFFF"/>
                </a:solidFill>
                <a:latin typeface="Open Sans"/>
              </a:rPr>
              <a:t>це</a:t>
            </a:r>
            <a:r>
              <a:rPr lang="ru-RU" sz="2097" dirty="0">
                <a:solidFill>
                  <a:srgbClr val="FFFFFF"/>
                </a:solidFill>
                <a:latin typeface="Open Sans"/>
              </a:rPr>
              <a:t> </a:t>
            </a:r>
            <a:r>
              <a:rPr lang="ru-RU" sz="2097" dirty="0" err="1">
                <a:solidFill>
                  <a:srgbClr val="FFFFFF"/>
                </a:solidFill>
                <a:latin typeface="Open Sans"/>
              </a:rPr>
              <a:t>територія</a:t>
            </a:r>
            <a:r>
              <a:rPr lang="ru-RU" sz="2097" dirty="0">
                <a:solidFill>
                  <a:srgbClr val="FFFFFF"/>
                </a:solidFill>
                <a:latin typeface="Open Sans"/>
              </a:rPr>
              <a:t>, де </a:t>
            </a:r>
            <a:r>
              <a:rPr lang="ru-RU" sz="2097" dirty="0" err="1">
                <a:solidFill>
                  <a:srgbClr val="FFFFFF"/>
                </a:solidFill>
                <a:latin typeface="Open Sans"/>
              </a:rPr>
              <a:t>зупинилося</a:t>
            </a:r>
            <a:r>
              <a:rPr lang="ru-RU" sz="2097" dirty="0">
                <a:solidFill>
                  <a:srgbClr val="FFFFFF"/>
                </a:solidFill>
                <a:latin typeface="Open Sans"/>
              </a:rPr>
              <a:t> </a:t>
            </a:r>
            <a:r>
              <a:rPr lang="ru-RU" sz="2097" dirty="0" err="1">
                <a:solidFill>
                  <a:srgbClr val="FFFFFF"/>
                </a:solidFill>
                <a:latin typeface="Open Sans"/>
              </a:rPr>
              <a:t>життя</a:t>
            </a:r>
            <a:r>
              <a:rPr lang="ru-RU" sz="2097" dirty="0">
                <a:solidFill>
                  <a:srgbClr val="FFFFFF"/>
                </a:solidFill>
                <a:latin typeface="Open Sans"/>
              </a:rPr>
              <a:t>, </a:t>
            </a:r>
            <a:r>
              <a:rPr lang="ru-RU" sz="2097" dirty="0" err="1">
                <a:solidFill>
                  <a:srgbClr val="FFFFFF"/>
                </a:solidFill>
                <a:latin typeface="Open Sans"/>
              </a:rPr>
              <a:t>це</a:t>
            </a:r>
            <a:r>
              <a:rPr lang="ru-RU" sz="2097" dirty="0">
                <a:solidFill>
                  <a:srgbClr val="FFFFFF"/>
                </a:solidFill>
                <a:latin typeface="Open Sans"/>
              </a:rPr>
              <a:t> </a:t>
            </a:r>
            <a:r>
              <a:rPr lang="ru-RU" sz="2097" dirty="0" err="1">
                <a:solidFill>
                  <a:srgbClr val="FFFFFF"/>
                </a:solidFill>
                <a:latin typeface="Open Sans"/>
              </a:rPr>
              <a:t>пустка</a:t>
            </a:r>
            <a:r>
              <a:rPr lang="ru-RU" sz="2097" dirty="0">
                <a:solidFill>
                  <a:srgbClr val="FFFFFF"/>
                </a:solidFill>
                <a:latin typeface="Open Sans"/>
              </a:rPr>
              <a:t>, де </a:t>
            </a:r>
            <a:r>
              <a:rPr lang="ru-RU" sz="2097" dirty="0" err="1">
                <a:solidFill>
                  <a:srgbClr val="FFFFFF"/>
                </a:solidFill>
                <a:latin typeface="Open Sans"/>
              </a:rPr>
              <a:t>зупинився</a:t>
            </a:r>
            <a:r>
              <a:rPr lang="ru-RU" sz="2097" dirty="0">
                <a:solidFill>
                  <a:srgbClr val="FFFFFF"/>
                </a:solidFill>
                <a:latin typeface="Open Sans"/>
              </a:rPr>
              <a:t> час, де все </a:t>
            </a:r>
            <a:r>
              <a:rPr lang="ru-RU" sz="2097" dirty="0" err="1">
                <a:solidFill>
                  <a:srgbClr val="FFFFFF"/>
                </a:solidFill>
                <a:latin typeface="Open Sans"/>
              </a:rPr>
              <a:t>живе</a:t>
            </a:r>
            <a:r>
              <a:rPr lang="ru-RU" sz="2097" dirty="0">
                <a:solidFill>
                  <a:srgbClr val="FFFFFF"/>
                </a:solidFill>
                <a:latin typeface="Open Sans"/>
              </a:rPr>
              <a:t> </a:t>
            </a:r>
            <a:r>
              <a:rPr lang="ru-RU" sz="2097" dirty="0" err="1">
                <a:solidFill>
                  <a:srgbClr val="FFFFFF"/>
                </a:solidFill>
                <a:latin typeface="Open Sans"/>
              </a:rPr>
              <a:t>зникло</a:t>
            </a:r>
            <a:r>
              <a:rPr lang="ru-RU" sz="2097" dirty="0">
                <a:solidFill>
                  <a:srgbClr val="FFFFFF"/>
                </a:solidFill>
                <a:latin typeface="Open Sans"/>
              </a:rPr>
              <a:t>, </a:t>
            </a:r>
            <a:r>
              <a:rPr lang="ru-RU" sz="2097" dirty="0" err="1">
                <a:solidFill>
                  <a:srgbClr val="FFFFFF"/>
                </a:solidFill>
                <a:latin typeface="Open Sans"/>
              </a:rPr>
              <a:t>втікаючи</a:t>
            </a:r>
            <a:r>
              <a:rPr lang="ru-RU" sz="2097" dirty="0">
                <a:solidFill>
                  <a:srgbClr val="FFFFFF"/>
                </a:solidFill>
                <a:latin typeface="Open Sans"/>
              </a:rPr>
              <a:t> </a:t>
            </a:r>
            <a:r>
              <a:rPr lang="ru-RU" sz="2097" dirty="0" err="1">
                <a:solidFill>
                  <a:srgbClr val="FFFFFF"/>
                </a:solidFill>
                <a:latin typeface="Open Sans"/>
              </a:rPr>
              <a:t>від</a:t>
            </a:r>
            <a:r>
              <a:rPr lang="ru-RU" sz="2097" dirty="0">
                <a:solidFill>
                  <a:srgbClr val="FFFFFF"/>
                </a:solidFill>
                <a:latin typeface="Open Sans"/>
              </a:rPr>
              <a:t> </a:t>
            </a:r>
            <a:r>
              <a:rPr lang="ru-RU" sz="2097" dirty="0" err="1">
                <a:solidFill>
                  <a:srgbClr val="FFFFFF"/>
                </a:solidFill>
                <a:latin typeface="Open Sans"/>
              </a:rPr>
              <a:t>смертельної</a:t>
            </a:r>
            <a:r>
              <a:rPr lang="ru-RU" sz="2097" dirty="0">
                <a:solidFill>
                  <a:srgbClr val="FFFFFF"/>
                </a:solidFill>
                <a:latin typeface="Open Sans"/>
              </a:rPr>
              <a:t> </a:t>
            </a:r>
            <a:r>
              <a:rPr lang="ru-RU" sz="2097" dirty="0" err="1">
                <a:solidFill>
                  <a:srgbClr val="FFFFFF"/>
                </a:solidFill>
                <a:latin typeface="Open Sans"/>
              </a:rPr>
              <a:t>радіації</a:t>
            </a:r>
            <a:r>
              <a:rPr lang="ru-RU" sz="2097" dirty="0">
                <a:solidFill>
                  <a:srgbClr val="FFFFFF"/>
                </a:solidFill>
                <a:latin typeface="Open Sans"/>
              </a:rPr>
              <a:t>.</a:t>
            </a:r>
            <a:endParaRPr lang="en-US" sz="2097" dirty="0">
              <a:solidFill>
                <a:srgbClr val="FFFFFF"/>
              </a:solidFill>
              <a:latin typeface="Open Sans"/>
            </a:endParaRPr>
          </a:p>
        </p:txBody>
      </p:sp>
      <p:sp>
        <p:nvSpPr>
          <p:cNvPr id="6" name="TextBox 6"/>
          <p:cNvSpPr txBox="1"/>
          <p:nvPr/>
        </p:nvSpPr>
        <p:spPr>
          <a:xfrm>
            <a:off x="-1093617" y="2852842"/>
            <a:ext cx="12417525" cy="486998"/>
          </a:xfrm>
          <a:prstGeom prst="rect">
            <a:avLst/>
          </a:prstGeom>
        </p:spPr>
        <p:txBody>
          <a:bodyPr lIns="0" tIns="0" rIns="0" bIns="0" rtlCol="0" anchor="t">
            <a:spAutoFit/>
          </a:bodyPr>
          <a:lstStyle/>
          <a:p>
            <a:pPr algn="ctr">
              <a:lnSpc>
                <a:spcPts val="3671"/>
              </a:lnSpc>
            </a:pPr>
            <a:r>
              <a:rPr lang="en-US" sz="3192" dirty="0">
                <a:solidFill>
                  <a:srgbClr val="FFFFFF"/>
                </a:solidFill>
                <a:latin typeface="Hatton"/>
              </a:rPr>
              <a:t>ПРАВДА</a:t>
            </a:r>
          </a:p>
        </p:txBody>
      </p:sp>
      <p:sp>
        <p:nvSpPr>
          <p:cNvPr id="7" name="TextBox 7"/>
          <p:cNvSpPr txBox="1"/>
          <p:nvPr/>
        </p:nvSpPr>
        <p:spPr>
          <a:xfrm>
            <a:off x="1682194" y="3467100"/>
            <a:ext cx="6789204" cy="6298712"/>
          </a:xfrm>
          <a:prstGeom prst="rect">
            <a:avLst/>
          </a:prstGeom>
        </p:spPr>
        <p:txBody>
          <a:bodyPr lIns="0" tIns="0" rIns="0" bIns="0" rtlCol="0" anchor="t">
            <a:spAutoFit/>
          </a:bodyPr>
          <a:lstStyle/>
          <a:p>
            <a:pPr algn="just">
              <a:lnSpc>
                <a:spcPts val="2936"/>
              </a:lnSpc>
            </a:pPr>
            <a:r>
              <a:rPr lang="uk-UA" sz="2097" dirty="0">
                <a:solidFill>
                  <a:srgbClr val="FFFFFF"/>
                </a:solidFill>
                <a:latin typeface="Open Sans"/>
              </a:rPr>
              <a:t>На сьогодні перший період напіврозпаду цезію та стронцію уже відбувся та це не означає, що радіаційна загроза остаточно минула. Трансуранові елементи надають зоні відчуження особливого статусу. Бо, наприклад, плутоній повністю </a:t>
            </a:r>
            <a:r>
              <a:rPr lang="uk-UA" sz="2097" dirty="0" err="1">
                <a:solidFill>
                  <a:srgbClr val="FFFFFF"/>
                </a:solidFill>
                <a:latin typeface="Open Sans"/>
              </a:rPr>
              <a:t>розпадеться</a:t>
            </a:r>
            <a:r>
              <a:rPr lang="uk-UA" sz="2097" dirty="0">
                <a:solidFill>
                  <a:srgbClr val="FFFFFF"/>
                </a:solidFill>
                <a:latin typeface="Open Sans"/>
              </a:rPr>
              <a:t> приблизно через 50 тис. років… Тому перебування у Чорнобильській зоні небезпечне для здоров’я людини.</a:t>
            </a:r>
          </a:p>
          <a:p>
            <a:pPr algn="just">
              <a:lnSpc>
                <a:spcPts val="2936"/>
              </a:lnSpc>
            </a:pPr>
            <a:r>
              <a:rPr lang="uk-UA" sz="2097" dirty="0">
                <a:solidFill>
                  <a:srgbClr val="FFFFFF"/>
                </a:solidFill>
                <a:latin typeface="Open Sans"/>
              </a:rPr>
              <a:t>Відсутність та обмеження людського втручання на цих територіях сприяло відновленню природного характеру функціонування екосистем та збільшенню біорізноманіття. Тварини знайшли тут прихисток від загрози, яку їм часто становлять люди та адаптувались до проживання в умовах дикої природи. </a:t>
            </a:r>
            <a:r>
              <a:rPr lang="ru-RU" sz="2097" dirty="0">
                <a:solidFill>
                  <a:srgbClr val="FFFFFF"/>
                </a:solidFill>
                <a:latin typeface="Open Sans"/>
              </a:rPr>
              <a:t>Не </a:t>
            </a:r>
            <a:r>
              <a:rPr lang="ru-RU" sz="2097" dirty="0" err="1">
                <a:solidFill>
                  <a:srgbClr val="FFFFFF"/>
                </a:solidFill>
                <a:latin typeface="Open Sans"/>
              </a:rPr>
              <a:t>вдаючися</a:t>
            </a:r>
            <a:r>
              <a:rPr lang="ru-RU" sz="2097" dirty="0">
                <a:solidFill>
                  <a:srgbClr val="FFFFFF"/>
                </a:solidFill>
                <a:latin typeface="Open Sans"/>
              </a:rPr>
              <a:t> до </a:t>
            </a:r>
            <a:r>
              <a:rPr lang="ru-RU" sz="2097" dirty="0" err="1">
                <a:solidFill>
                  <a:srgbClr val="FFFFFF"/>
                </a:solidFill>
                <a:latin typeface="Open Sans"/>
              </a:rPr>
              <a:t>наукових</a:t>
            </a:r>
            <a:r>
              <a:rPr lang="ru-RU" sz="2097" dirty="0">
                <a:solidFill>
                  <a:srgbClr val="FFFFFF"/>
                </a:solidFill>
                <a:latin typeface="Open Sans"/>
              </a:rPr>
              <a:t> </a:t>
            </a:r>
            <a:r>
              <a:rPr lang="ru-RU" sz="2097" dirty="0" err="1">
                <a:solidFill>
                  <a:srgbClr val="FFFFFF"/>
                </a:solidFill>
                <a:latin typeface="Open Sans"/>
              </a:rPr>
              <a:t>подробиць</a:t>
            </a:r>
            <a:r>
              <a:rPr lang="ru-RU" sz="2097" dirty="0">
                <a:solidFill>
                  <a:srgbClr val="FFFFFF"/>
                </a:solidFill>
                <a:latin typeface="Open Sans"/>
              </a:rPr>
              <a:t> </a:t>
            </a:r>
            <a:r>
              <a:rPr lang="ru-RU" sz="2097" dirty="0" err="1">
                <a:solidFill>
                  <a:srgbClr val="FFFFFF"/>
                </a:solidFill>
                <a:latin typeface="Open Sans"/>
              </a:rPr>
              <a:t>можна</a:t>
            </a:r>
            <a:r>
              <a:rPr lang="ru-RU" sz="2097" dirty="0">
                <a:solidFill>
                  <a:srgbClr val="FFFFFF"/>
                </a:solidFill>
                <a:latin typeface="Open Sans"/>
              </a:rPr>
              <a:t> </a:t>
            </a:r>
            <a:r>
              <a:rPr lang="ru-RU" sz="2097" dirty="0" err="1">
                <a:solidFill>
                  <a:srgbClr val="FFFFFF"/>
                </a:solidFill>
                <a:latin typeface="Open Sans"/>
              </a:rPr>
              <a:t>сказати</a:t>
            </a:r>
            <a:r>
              <a:rPr lang="ru-RU" sz="2097" dirty="0">
                <a:solidFill>
                  <a:srgbClr val="FFFFFF"/>
                </a:solidFill>
                <a:latin typeface="Open Sans"/>
              </a:rPr>
              <a:t>, </a:t>
            </a:r>
            <a:r>
              <a:rPr lang="ru-RU" sz="2097" dirty="0" err="1">
                <a:solidFill>
                  <a:srgbClr val="FFFFFF"/>
                </a:solidFill>
                <a:latin typeface="Open Sans"/>
              </a:rPr>
              <a:t>що</a:t>
            </a:r>
            <a:r>
              <a:rPr lang="ru-RU" sz="2097" dirty="0">
                <a:solidFill>
                  <a:srgbClr val="FFFFFF"/>
                </a:solidFill>
                <a:latin typeface="Open Sans"/>
              </a:rPr>
              <a:t> </a:t>
            </a:r>
            <a:r>
              <a:rPr lang="ru-RU" sz="2097" dirty="0" err="1">
                <a:solidFill>
                  <a:srgbClr val="FFFFFF"/>
                </a:solidFill>
                <a:latin typeface="Open Sans"/>
              </a:rPr>
              <a:t>Чорнобильська</a:t>
            </a:r>
            <a:r>
              <a:rPr lang="ru-RU" sz="2097" dirty="0">
                <a:solidFill>
                  <a:srgbClr val="FFFFFF"/>
                </a:solidFill>
                <a:latin typeface="Open Sans"/>
              </a:rPr>
              <a:t> зона є резерватом </a:t>
            </a:r>
            <a:r>
              <a:rPr lang="ru-RU" sz="2097" dirty="0" err="1">
                <a:solidFill>
                  <a:srgbClr val="FFFFFF"/>
                </a:solidFill>
                <a:latin typeface="Open Sans"/>
              </a:rPr>
              <a:t>європейської</a:t>
            </a:r>
            <a:r>
              <a:rPr lang="ru-RU" sz="2097" dirty="0">
                <a:solidFill>
                  <a:srgbClr val="FFFFFF"/>
                </a:solidFill>
                <a:latin typeface="Open Sans"/>
              </a:rPr>
              <a:t> </a:t>
            </a:r>
            <a:r>
              <a:rPr lang="ru-RU" sz="2097" dirty="0" err="1">
                <a:solidFill>
                  <a:srgbClr val="FFFFFF"/>
                </a:solidFill>
                <a:latin typeface="Open Sans"/>
              </a:rPr>
              <a:t>лісової</a:t>
            </a:r>
            <a:r>
              <a:rPr lang="ru-RU" sz="2097" dirty="0">
                <a:solidFill>
                  <a:srgbClr val="FFFFFF"/>
                </a:solidFill>
                <a:latin typeface="Open Sans"/>
              </a:rPr>
              <a:t> </a:t>
            </a:r>
            <a:r>
              <a:rPr lang="ru-RU" sz="2097" dirty="0" err="1">
                <a:solidFill>
                  <a:srgbClr val="FFFFFF"/>
                </a:solidFill>
                <a:latin typeface="Open Sans"/>
              </a:rPr>
              <a:t>фауни</a:t>
            </a:r>
            <a:r>
              <a:rPr lang="ru-RU" sz="2097" dirty="0">
                <a:solidFill>
                  <a:srgbClr val="FFFFFF"/>
                </a:solidFill>
                <a:latin typeface="Open Sans"/>
              </a:rPr>
              <a:t>. </a:t>
            </a:r>
            <a:endParaRPr lang="en-US" sz="2097" dirty="0">
              <a:solidFill>
                <a:srgbClr val="FFFFFF"/>
              </a:solidFill>
              <a:latin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A401F"/>
        </a:solidFill>
        <a:effectLst/>
      </p:bgPr>
    </p:bg>
    <p:spTree>
      <p:nvGrpSpPr>
        <p:cNvPr id="1" name=""/>
        <p:cNvGrpSpPr/>
        <p:nvPr/>
      </p:nvGrpSpPr>
      <p:grpSpPr>
        <a:xfrm>
          <a:off x="0" y="0"/>
          <a:ext cx="0" cy="0"/>
          <a:chOff x="0" y="0"/>
          <a:chExt cx="0" cy="0"/>
        </a:xfrm>
      </p:grpSpPr>
      <p:grpSp>
        <p:nvGrpSpPr>
          <p:cNvPr id="2" name="Group 2"/>
          <p:cNvGrpSpPr/>
          <p:nvPr/>
        </p:nvGrpSpPr>
        <p:grpSpPr>
          <a:xfrm>
            <a:off x="-4205067" y="-107311"/>
            <a:ext cx="11800546" cy="10501622"/>
            <a:chOff x="0" y="0"/>
            <a:chExt cx="6349238" cy="5650357"/>
          </a:xfrm>
        </p:grpSpPr>
        <p:sp>
          <p:nvSpPr>
            <p:cNvPr id="3" name="Freeform 3"/>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2"/>
              <a:stretch>
                <a:fillRect l="-35704" r="-35704"/>
              </a:stretch>
            </a:blipFill>
          </p:spPr>
        </p:sp>
      </p:grpSp>
      <p:sp>
        <p:nvSpPr>
          <p:cNvPr id="4" name="Freeform 4"/>
          <p:cNvSpPr/>
          <p:nvPr/>
        </p:nvSpPr>
        <p:spPr>
          <a:xfrm>
            <a:off x="5782840" y="7799546"/>
            <a:ext cx="2274660" cy="2274660"/>
          </a:xfrm>
          <a:custGeom>
            <a:avLst/>
            <a:gdLst/>
            <a:ahLst/>
            <a:cxnLst/>
            <a:rect l="l" t="t" r="r" b="b"/>
            <a:pathLst>
              <a:path w="2274660" h="2274660">
                <a:moveTo>
                  <a:pt x="0" y="0"/>
                </a:moveTo>
                <a:lnTo>
                  <a:pt x="2274660" y="0"/>
                </a:lnTo>
                <a:lnTo>
                  <a:pt x="2274660" y="2274660"/>
                </a:lnTo>
                <a:lnTo>
                  <a:pt x="0" y="2274660"/>
                </a:lnTo>
                <a:lnTo>
                  <a:pt x="0" y="0"/>
                </a:lnTo>
                <a:close/>
              </a:path>
            </a:pathLst>
          </a:custGeom>
          <a:blipFill>
            <a:blip r:embed="rId3"/>
            <a:stretch>
              <a:fillRect/>
            </a:stretch>
          </a:blipFill>
        </p:spPr>
      </p:sp>
      <p:sp>
        <p:nvSpPr>
          <p:cNvPr id="5" name="Freeform 5"/>
          <p:cNvSpPr/>
          <p:nvPr/>
        </p:nvSpPr>
        <p:spPr>
          <a:xfrm>
            <a:off x="11803437" y="902711"/>
            <a:ext cx="1469766" cy="1465392"/>
          </a:xfrm>
          <a:custGeom>
            <a:avLst/>
            <a:gdLst/>
            <a:ahLst/>
            <a:cxnLst/>
            <a:rect l="l" t="t" r="r" b="b"/>
            <a:pathLst>
              <a:path w="1469766" h="1465392">
                <a:moveTo>
                  <a:pt x="0" y="0"/>
                </a:moveTo>
                <a:lnTo>
                  <a:pt x="1469766" y="0"/>
                </a:lnTo>
                <a:lnTo>
                  <a:pt x="1469766" y="1465392"/>
                </a:lnTo>
                <a:lnTo>
                  <a:pt x="0" y="1465392"/>
                </a:lnTo>
                <a:lnTo>
                  <a:pt x="0" y="0"/>
                </a:lnTo>
                <a:close/>
              </a:path>
            </a:pathLst>
          </a:custGeom>
          <a:blipFill>
            <a:blip r:embed="rId4"/>
            <a:stretch>
              <a:fillRect/>
            </a:stretch>
          </a:blipFill>
        </p:spPr>
      </p:sp>
      <p:sp>
        <p:nvSpPr>
          <p:cNvPr id="6" name="TextBox 6"/>
          <p:cNvSpPr txBox="1"/>
          <p:nvPr/>
        </p:nvSpPr>
        <p:spPr>
          <a:xfrm>
            <a:off x="8484986" y="3555507"/>
            <a:ext cx="8489200" cy="873713"/>
          </a:xfrm>
          <a:prstGeom prst="rect">
            <a:avLst/>
          </a:prstGeom>
        </p:spPr>
        <p:txBody>
          <a:bodyPr lIns="0" tIns="0" rIns="0" bIns="0" rtlCol="0" anchor="t">
            <a:spAutoFit/>
          </a:bodyPr>
          <a:lstStyle/>
          <a:p>
            <a:pPr algn="ctr">
              <a:lnSpc>
                <a:spcPts val="6431"/>
              </a:lnSpc>
            </a:pPr>
            <a:r>
              <a:rPr lang="en-US" sz="5592">
                <a:solidFill>
                  <a:srgbClr val="FFFFFF"/>
                </a:solidFill>
                <a:latin typeface="Hatton"/>
              </a:rPr>
              <a:t>ДЯКУЄМО ЗА УВАГУ!</a:t>
            </a:r>
          </a:p>
        </p:txBody>
      </p:sp>
      <p:sp>
        <p:nvSpPr>
          <p:cNvPr id="7" name="TextBox 7"/>
          <p:cNvSpPr txBox="1"/>
          <p:nvPr/>
        </p:nvSpPr>
        <p:spPr>
          <a:xfrm>
            <a:off x="8676252" y="8215608"/>
            <a:ext cx="8755357" cy="1858598"/>
          </a:xfrm>
          <a:prstGeom prst="rect">
            <a:avLst/>
          </a:prstGeom>
        </p:spPr>
        <p:txBody>
          <a:bodyPr lIns="0" tIns="0" rIns="0" bIns="0" rtlCol="0" anchor="t">
            <a:spAutoFit/>
          </a:bodyPr>
          <a:lstStyle/>
          <a:p>
            <a:pPr algn="just">
              <a:lnSpc>
                <a:spcPts val="3671"/>
              </a:lnSpc>
            </a:pPr>
            <a:r>
              <a:rPr lang="en-US" sz="3192">
                <a:solidFill>
                  <a:srgbClr val="FFFFFF"/>
                </a:solidFill>
                <a:latin typeface="Hatton Bold"/>
              </a:rPr>
              <a:t>Ми у ФБ:</a:t>
            </a:r>
            <a:r>
              <a:rPr lang="en-US" sz="3192">
                <a:solidFill>
                  <a:srgbClr val="FFFFFF"/>
                </a:solidFill>
                <a:latin typeface="Hatton"/>
              </a:rPr>
              <a:t> zapovidnyk2018</a:t>
            </a:r>
          </a:p>
          <a:p>
            <a:pPr algn="just">
              <a:lnSpc>
                <a:spcPts val="3671"/>
              </a:lnSpc>
            </a:pPr>
            <a:r>
              <a:rPr lang="en-US" sz="3192">
                <a:solidFill>
                  <a:srgbClr val="FFFFFF"/>
                </a:solidFill>
                <a:latin typeface="Hatton Bold"/>
              </a:rPr>
              <a:t>Ми в Інстаграм:</a:t>
            </a:r>
            <a:r>
              <a:rPr lang="en-US" sz="3192">
                <a:solidFill>
                  <a:srgbClr val="FFFFFF"/>
                </a:solidFill>
                <a:latin typeface="Hatton"/>
              </a:rPr>
              <a:t> chornobyl_reserve</a:t>
            </a:r>
          </a:p>
          <a:p>
            <a:pPr algn="just">
              <a:lnSpc>
                <a:spcPts val="3671"/>
              </a:lnSpc>
            </a:pPr>
            <a:r>
              <a:rPr lang="en-US" sz="3192">
                <a:solidFill>
                  <a:srgbClr val="FFFFFF"/>
                </a:solidFill>
                <a:latin typeface="Hatton Bold"/>
              </a:rPr>
              <a:t>Наш офіційний сайт:</a:t>
            </a:r>
            <a:r>
              <a:rPr lang="en-US" sz="3192">
                <a:solidFill>
                  <a:srgbClr val="FFFFFF"/>
                </a:solidFill>
                <a:latin typeface="Hatton"/>
              </a:rPr>
              <a:t> zapovidnyk.org.ua</a:t>
            </a:r>
          </a:p>
          <a:p>
            <a:pPr algn="just">
              <a:lnSpc>
                <a:spcPts val="3671"/>
              </a:lnSpc>
              <a:spcBef>
                <a:spcPct val="0"/>
              </a:spcBef>
            </a:pPr>
            <a:endParaRPr lang="en-US" sz="3192">
              <a:solidFill>
                <a:srgbClr val="FFFFFF"/>
              </a:solidFill>
              <a:latin typeface="Hatton"/>
            </a:endParaRPr>
          </a:p>
        </p:txBody>
      </p:sp>
      <p:sp>
        <p:nvSpPr>
          <p:cNvPr id="8" name="TextBox 8"/>
          <p:cNvSpPr txBox="1"/>
          <p:nvPr/>
        </p:nvSpPr>
        <p:spPr>
          <a:xfrm>
            <a:off x="9497579" y="5259134"/>
            <a:ext cx="5880199" cy="575263"/>
          </a:xfrm>
          <a:prstGeom prst="rect">
            <a:avLst/>
          </a:prstGeom>
        </p:spPr>
        <p:txBody>
          <a:bodyPr lIns="0" tIns="0" rIns="0" bIns="0" rtlCol="0" anchor="t">
            <a:spAutoFit/>
          </a:bodyPr>
          <a:lstStyle/>
          <a:p>
            <a:pPr algn="ctr">
              <a:lnSpc>
                <a:spcPts val="4131"/>
              </a:lnSpc>
              <a:spcBef>
                <a:spcPct val="0"/>
              </a:spcBef>
            </a:pPr>
            <a:r>
              <a:rPr lang="en-US" sz="3592">
                <a:solidFill>
                  <a:srgbClr val="FFFFFF"/>
                </a:solidFill>
                <a:latin typeface="Hatton"/>
              </a:rPr>
              <a:t>Запрошуємо до співпраці!</a:t>
            </a:r>
          </a:p>
        </p:txBody>
      </p:sp>
      <p:sp>
        <p:nvSpPr>
          <p:cNvPr id="9" name="TextBox 9"/>
          <p:cNvSpPr txBox="1"/>
          <p:nvPr/>
        </p:nvSpPr>
        <p:spPr>
          <a:xfrm>
            <a:off x="8484986" y="5958565"/>
            <a:ext cx="8106668" cy="387303"/>
          </a:xfrm>
          <a:prstGeom prst="rect">
            <a:avLst/>
          </a:prstGeom>
        </p:spPr>
        <p:txBody>
          <a:bodyPr lIns="0" tIns="0" rIns="0" bIns="0" rtlCol="0" anchor="t">
            <a:spAutoFit/>
          </a:bodyPr>
          <a:lstStyle/>
          <a:p>
            <a:pPr algn="ctr">
              <a:lnSpc>
                <a:spcPts val="2866"/>
              </a:lnSpc>
              <a:spcBef>
                <a:spcPct val="0"/>
              </a:spcBef>
            </a:pPr>
            <a:r>
              <a:rPr lang="en-US" sz="2492">
                <a:solidFill>
                  <a:srgbClr val="FFFFFF"/>
                </a:solidFill>
                <a:latin typeface="Hatton"/>
              </a:rPr>
              <a:t>Прибора Тетяна Володимирівна - 068 968 36 30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TotalTime>
  <Words>1091</Words>
  <Application>Microsoft Office PowerPoint</Application>
  <PresentationFormat>Довільний</PresentationFormat>
  <Paragraphs>54</Paragraphs>
  <Slides>9</Slides>
  <Notes>0</Notes>
  <HiddenSlides>0</HiddenSlides>
  <MMClips>0</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9</vt:i4>
      </vt:variant>
    </vt:vector>
  </HeadingPairs>
  <TitlesOfParts>
    <vt:vector size="16" baseType="lpstr">
      <vt:lpstr>Hatton Bold</vt:lpstr>
      <vt:lpstr>Hatton</vt:lpstr>
      <vt:lpstr>Open Sans Bold</vt:lpstr>
      <vt:lpstr>Open Sans</vt:lpstr>
      <vt:lpstr>Calibri</vt:lpstr>
      <vt:lpstr>Arial</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Sustainability modern presentation</dc:title>
  <dc:creator>j.kosko</dc:creator>
  <cp:lastModifiedBy>user</cp:lastModifiedBy>
  <cp:revision>17</cp:revision>
  <dcterms:created xsi:type="dcterms:W3CDTF">2006-08-16T00:00:00Z</dcterms:created>
  <dcterms:modified xsi:type="dcterms:W3CDTF">2024-02-23T06:32:46Z</dcterms:modified>
  <dc:identifier>DAF9UCyCdQM</dc:identifier>
</cp:coreProperties>
</file>