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Lst>
  <p:sldSz cx="12192000" cy="6858000"/>
  <p:notesSz cx="6889750" cy="10021888"/>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E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89" autoAdjust="0"/>
  </p:normalViewPr>
  <p:slideViewPr>
    <p:cSldViewPr snapToGrid="0">
      <p:cViewPr varScale="1">
        <p:scale>
          <a:sx n="102" d="100"/>
          <a:sy n="102" d="100"/>
        </p:scale>
        <p:origin x="91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uk-UA"/>
          </a:p>
        </p:txBody>
      </p:sp>
      <p:sp>
        <p:nvSpPr>
          <p:cNvPr id="3" name="Місце для дати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D09A4586-F4A8-46DD-AEBF-917FB4B612A1}" type="datetimeFigureOut">
              <a:rPr lang="uk-UA" smtClean="0"/>
              <a:t>31.10.2024</a:t>
            </a:fld>
            <a:endParaRPr lang="uk-UA"/>
          </a:p>
        </p:txBody>
      </p:sp>
      <p:sp>
        <p:nvSpPr>
          <p:cNvPr id="4" name="Місце для зображення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uk-UA"/>
          </a:p>
        </p:txBody>
      </p:sp>
      <p:sp>
        <p:nvSpPr>
          <p:cNvPr id="5" name="Місце для нотаток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uk-UA"/>
          </a:p>
        </p:txBody>
      </p:sp>
      <p:sp>
        <p:nvSpPr>
          <p:cNvPr id="7" name="Місце для номера слайда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FAAC1161-72EB-4C64-A135-EC2D8D549F9B}" type="slidenum">
              <a:rPr lang="uk-UA" smtClean="0"/>
              <a:t>‹№›</a:t>
            </a:fld>
            <a:endParaRPr lang="uk-UA"/>
          </a:p>
        </p:txBody>
      </p:sp>
    </p:spTree>
    <p:extLst>
      <p:ext uri="{BB962C8B-B14F-4D97-AF65-F5344CB8AC3E}">
        <p14:creationId xmlns:p14="http://schemas.microsoft.com/office/powerpoint/2010/main" val="3500912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FAAC1161-72EB-4C64-A135-EC2D8D549F9B}" type="slidenum">
              <a:rPr lang="uk-UA" smtClean="0"/>
              <a:t>1</a:t>
            </a:fld>
            <a:endParaRPr lang="uk-UA"/>
          </a:p>
        </p:txBody>
      </p:sp>
    </p:spTree>
    <p:extLst>
      <p:ext uri="{BB962C8B-B14F-4D97-AF65-F5344CB8AC3E}">
        <p14:creationId xmlns:p14="http://schemas.microsoft.com/office/powerpoint/2010/main" val="266909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FAAC1161-72EB-4C64-A135-EC2D8D549F9B}" type="slidenum">
              <a:rPr lang="uk-UA" smtClean="0"/>
              <a:t>17</a:t>
            </a:fld>
            <a:endParaRPr lang="uk-UA"/>
          </a:p>
        </p:txBody>
      </p:sp>
    </p:spTree>
    <p:extLst>
      <p:ext uri="{BB962C8B-B14F-4D97-AF65-F5344CB8AC3E}">
        <p14:creationId xmlns:p14="http://schemas.microsoft.com/office/powerpoint/2010/main" val="266909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2A210C-410D-49E5-8B57-CE8FDFB94C82}"/>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B6C5BF28-7B9B-4CB4-8361-8B25ABE2A7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47EBEA33-E9CE-4D7F-83E8-F7C1E4F2AB5F}"/>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5" name="Місце для нижнього колонтитула 4">
            <a:extLst>
              <a:ext uri="{FF2B5EF4-FFF2-40B4-BE49-F238E27FC236}">
                <a16:creationId xmlns:a16="http://schemas.microsoft.com/office/drawing/2014/main" id="{E04392B1-EF29-458E-988A-A11CAADEBCD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CEC772D0-AE97-45EC-8F29-F92664D0F765}"/>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186284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C6BF18-D22A-48B0-9842-E7668DEC8552}"/>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70D0AFCA-6C7A-49AE-B813-EC4327E8B085}"/>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FAB1E33A-9DBA-41BF-BB8B-281AF4F031EF}"/>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5" name="Місце для нижнього колонтитула 4">
            <a:extLst>
              <a:ext uri="{FF2B5EF4-FFF2-40B4-BE49-F238E27FC236}">
                <a16:creationId xmlns:a16="http://schemas.microsoft.com/office/drawing/2014/main" id="{EE6E74A8-25B0-46BC-8DD1-D849520E43C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76C20891-F37D-4E3C-9B42-F11F2B29AA6F}"/>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134796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8B721099-0DF5-42C7-BC5A-550EC8222F2D}"/>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4213EC9E-CCE0-4B37-907D-B84749DAD477}"/>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288586CA-6157-4010-9485-2446575967FD}"/>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5" name="Місце для нижнього колонтитула 4">
            <a:extLst>
              <a:ext uri="{FF2B5EF4-FFF2-40B4-BE49-F238E27FC236}">
                <a16:creationId xmlns:a16="http://schemas.microsoft.com/office/drawing/2014/main" id="{54A58C75-566C-410F-83CB-88B9AB32F8B8}"/>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382A5820-8096-472F-AB40-D37B6BC64316}"/>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366514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47244D-303A-40F7-B308-5E7229DD48C1}"/>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5CB3CFF1-5B97-46C9-A7B0-387FB92A2825}"/>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8DA13A83-7716-4409-9AD3-288C8F2727FA}"/>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5" name="Місце для нижнього колонтитула 4">
            <a:extLst>
              <a:ext uri="{FF2B5EF4-FFF2-40B4-BE49-F238E27FC236}">
                <a16:creationId xmlns:a16="http://schemas.microsoft.com/office/drawing/2014/main" id="{91BD56BB-82C5-4685-919F-D07475996B28}"/>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AB9C20F7-A381-4869-A78B-B98C7CAE37CF}"/>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276678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995823-80C1-4495-B5DF-4EE2945E072F}"/>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C6280838-2206-46D3-AD8E-DD37C3D85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753A6B1B-5244-4D43-8FA3-9E695D42291D}"/>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5" name="Місце для нижнього колонтитула 4">
            <a:extLst>
              <a:ext uri="{FF2B5EF4-FFF2-40B4-BE49-F238E27FC236}">
                <a16:creationId xmlns:a16="http://schemas.microsoft.com/office/drawing/2014/main" id="{89B21703-246B-44DC-AE87-2E54AD667883}"/>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E961996A-E3DE-4377-8E9B-98A3A3C8E6A9}"/>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397849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4D0062-936C-4751-B3D4-7309D7D1A7B4}"/>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4BFFD980-556B-4D0B-9445-3E085166BCBC}"/>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4B116F12-095A-4538-A0FA-E2622696830E}"/>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1E3FFA4F-AA6F-48B3-BABE-341669E93EAB}"/>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6" name="Місце для нижнього колонтитула 5">
            <a:extLst>
              <a:ext uri="{FF2B5EF4-FFF2-40B4-BE49-F238E27FC236}">
                <a16:creationId xmlns:a16="http://schemas.microsoft.com/office/drawing/2014/main" id="{4F2DA607-6872-4C14-8762-B7A9053445AA}"/>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C3AF34F3-034B-424E-82D0-F5807692FD3B}"/>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3625691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AC665D-662D-4910-9387-3EC9B8AEC62A}"/>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9F2C0F11-BB2B-4B2F-8785-C2F746F37A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46591C4D-1592-433D-84E4-B5120737EEEE}"/>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3BC38B2C-265F-4856-A422-624AAF390D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17365969-A71B-4A7B-804E-3E70F115CA3F}"/>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F5FBC974-1F6A-45AB-A48E-F9965F56D7C2}"/>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8" name="Місце для нижнього колонтитула 7">
            <a:extLst>
              <a:ext uri="{FF2B5EF4-FFF2-40B4-BE49-F238E27FC236}">
                <a16:creationId xmlns:a16="http://schemas.microsoft.com/office/drawing/2014/main" id="{216E0840-C7E0-43BE-8BE5-6948F3626D42}"/>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3667209F-0E7C-4894-997C-FFC746C1AB19}"/>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1173503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BFF24E-65D3-477A-9366-41A9D636552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08C5C678-B468-4164-8DD9-4551511DEC22}"/>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4" name="Місце для нижнього колонтитула 3">
            <a:extLst>
              <a:ext uri="{FF2B5EF4-FFF2-40B4-BE49-F238E27FC236}">
                <a16:creationId xmlns:a16="http://schemas.microsoft.com/office/drawing/2014/main" id="{1D0F1892-DE2C-4AA5-9CE0-C37657B1B466}"/>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316AF10C-62A2-48E1-9063-B2AB4B381146}"/>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26465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FE09778C-BFFC-4519-89AF-7E51F639B0AD}"/>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3" name="Місце для нижнього колонтитула 2">
            <a:extLst>
              <a:ext uri="{FF2B5EF4-FFF2-40B4-BE49-F238E27FC236}">
                <a16:creationId xmlns:a16="http://schemas.microsoft.com/office/drawing/2014/main" id="{7CC183E6-98EC-4224-9823-63235529D661}"/>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9B39D213-2E7B-4421-B0BE-89A15A8A6D2E}"/>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357305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7E1D37-66E4-4BDC-9735-127261632B0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545C6334-DD1B-407B-9AB0-D5CFA0A8C3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DA1A1397-C0E4-4F15-8C58-305523C15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34E6B306-950E-4CC1-98E0-0F9E76047351}"/>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6" name="Місце для нижнього колонтитула 5">
            <a:extLst>
              <a:ext uri="{FF2B5EF4-FFF2-40B4-BE49-F238E27FC236}">
                <a16:creationId xmlns:a16="http://schemas.microsoft.com/office/drawing/2014/main" id="{5AAE9DEE-462C-40E9-972C-1F62843173C2}"/>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926324EC-988A-42ED-819F-80D806EB59C6}"/>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516137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2738A1-E103-4A4A-8531-A57CD2B08BB5}"/>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1E6B7817-5703-4BB2-8EA3-732146302E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22134416-5126-4191-9854-78F2DC903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4A5CE251-A120-4C17-BD67-9DBE51F68863}"/>
              </a:ext>
            </a:extLst>
          </p:cNvPr>
          <p:cNvSpPr>
            <a:spLocks noGrp="1"/>
          </p:cNvSpPr>
          <p:nvPr>
            <p:ph type="dt" sz="half" idx="10"/>
          </p:nvPr>
        </p:nvSpPr>
        <p:spPr/>
        <p:txBody>
          <a:bodyPr/>
          <a:lstStyle/>
          <a:p>
            <a:fld id="{3711D7C7-B792-48AC-815D-24A57FBAE2B2}" type="datetimeFigureOut">
              <a:rPr lang="uk-UA" smtClean="0"/>
              <a:t>31.10.2024</a:t>
            </a:fld>
            <a:endParaRPr lang="uk-UA"/>
          </a:p>
        </p:txBody>
      </p:sp>
      <p:sp>
        <p:nvSpPr>
          <p:cNvPr id="6" name="Місце для нижнього колонтитула 5">
            <a:extLst>
              <a:ext uri="{FF2B5EF4-FFF2-40B4-BE49-F238E27FC236}">
                <a16:creationId xmlns:a16="http://schemas.microsoft.com/office/drawing/2014/main" id="{B8B069AE-BD5F-4F1C-BAC1-F80F78FA96DC}"/>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B2CA803E-12F7-4346-81ED-78ABE1D55DF0}"/>
              </a:ext>
            </a:extLst>
          </p:cNvPr>
          <p:cNvSpPr>
            <a:spLocks noGrp="1"/>
          </p:cNvSpPr>
          <p:nvPr>
            <p:ph type="sldNum" sz="quarter" idx="12"/>
          </p:nvPr>
        </p:nvSpPr>
        <p:spPr/>
        <p:txBody>
          <a:bodyPr/>
          <a:lstStyle/>
          <a:p>
            <a:fld id="{0BBEEDAA-C7CD-4E7A-AE20-B632FD16FED6}" type="slidenum">
              <a:rPr lang="uk-UA" smtClean="0"/>
              <a:t>‹№›</a:t>
            </a:fld>
            <a:endParaRPr lang="uk-UA"/>
          </a:p>
        </p:txBody>
      </p:sp>
    </p:spTree>
    <p:extLst>
      <p:ext uri="{BB962C8B-B14F-4D97-AF65-F5344CB8AC3E}">
        <p14:creationId xmlns:p14="http://schemas.microsoft.com/office/powerpoint/2010/main" val="3514782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B2C75F15-8876-4757-BA66-7E2D1D5CA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28AF40F5-96CD-4F30-B48E-9BC845DB5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4F8C999E-3329-4005-B68F-CE8516A01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1D7C7-B792-48AC-815D-24A57FBAE2B2}" type="datetimeFigureOut">
              <a:rPr lang="uk-UA" smtClean="0"/>
              <a:t>31.10.2024</a:t>
            </a:fld>
            <a:endParaRPr lang="uk-UA"/>
          </a:p>
        </p:txBody>
      </p:sp>
      <p:sp>
        <p:nvSpPr>
          <p:cNvPr id="5" name="Місце для нижнього колонтитула 4">
            <a:extLst>
              <a:ext uri="{FF2B5EF4-FFF2-40B4-BE49-F238E27FC236}">
                <a16:creationId xmlns:a16="http://schemas.microsoft.com/office/drawing/2014/main" id="{2CA682B2-2289-4F4B-B140-6E915C8FF3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885987B3-653B-499F-880F-2467B694BA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EEDAA-C7CD-4E7A-AE20-B632FD16FED6}" type="slidenum">
              <a:rPr lang="uk-UA" smtClean="0"/>
              <a:t>‹№›</a:t>
            </a:fld>
            <a:endParaRPr lang="uk-UA"/>
          </a:p>
        </p:txBody>
      </p:sp>
    </p:spTree>
    <p:extLst>
      <p:ext uri="{BB962C8B-B14F-4D97-AF65-F5344CB8AC3E}">
        <p14:creationId xmlns:p14="http://schemas.microsoft.com/office/powerpoint/2010/main" val="1876657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5">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253530B6-C25C-4DFA-9654-E6552056B8DE}"/>
              </a:ext>
            </a:extLst>
          </p:cNvPr>
          <p:cNvSpPr>
            <a:spLocks noGrp="1"/>
          </p:cNvSpPr>
          <p:nvPr>
            <p:ph type="ctrTitle"/>
          </p:nvPr>
        </p:nvSpPr>
        <p:spPr>
          <a:xfrm>
            <a:off x="1524000" y="97972"/>
            <a:ext cx="9144000" cy="407545"/>
          </a:xfrm>
        </p:spPr>
        <p:txBody>
          <a:bodyPr>
            <a:noAutofit/>
          </a:bodyPr>
          <a:lstStyle/>
          <a:p>
            <a:pPr marL="0" marR="0" lvl="0" indent="0" defTabSz="914400" rtl="0" eaLnBrk="1" fontAlgn="auto" latinLnBrk="0" hangingPunct="1">
              <a:lnSpc>
                <a:spcPct val="100000"/>
              </a:lnSpc>
              <a:spcBef>
                <a:spcPts val="0"/>
              </a:spcBef>
              <a:spcAft>
                <a:spcPts val="0"/>
              </a:spcAft>
              <a:tabLst/>
              <a:defRPr/>
            </a:pPr>
            <a:r>
              <a:rPr lang="uk-UA" sz="1800" b="1" dirty="0">
                <a:solidFill>
                  <a:srgbClr val="7030A0"/>
                </a:solidFill>
                <a:latin typeface="Franklin Gothic Medium" panose="020B0603020102020204" pitchFamily="34" charset="0"/>
              </a:rPr>
              <a:t>Чорнобильський радіаційно-екологічний біосферний заповідник</a:t>
            </a:r>
          </a:p>
        </p:txBody>
      </p:sp>
      <p:sp>
        <p:nvSpPr>
          <p:cNvPr id="3" name="Підзаголовок 2">
            <a:extLst>
              <a:ext uri="{FF2B5EF4-FFF2-40B4-BE49-F238E27FC236}">
                <a16:creationId xmlns:a16="http://schemas.microsoft.com/office/drawing/2014/main" id="{C03D247A-3B6F-4E57-AA41-5088029C8B6E}"/>
              </a:ext>
            </a:extLst>
          </p:cNvPr>
          <p:cNvSpPr>
            <a:spLocks noGrp="1"/>
          </p:cNvSpPr>
          <p:nvPr>
            <p:ph type="subTitle" idx="1"/>
          </p:nvPr>
        </p:nvSpPr>
        <p:spPr>
          <a:xfrm>
            <a:off x="1777218" y="2673571"/>
            <a:ext cx="9144000" cy="1265384"/>
          </a:xfrm>
        </p:spPr>
        <p:txBody>
          <a:bodyPr>
            <a:normAutofit fontScale="85000" lnSpcReduction="10000"/>
          </a:bodyPr>
          <a:lstStyle/>
          <a:p>
            <a:r>
              <a:rPr lang="uk-UA" sz="8800" b="1" dirty="0">
                <a:solidFill>
                  <a:schemeClr val="bg1"/>
                </a:solidFill>
                <a:latin typeface="Lucida Console" panose="020B0609040504020204" pitchFamily="49" charset="0"/>
              </a:rPr>
              <a:t>«ПТАХИ ПОЛІССЯ»</a:t>
            </a:r>
          </a:p>
        </p:txBody>
      </p:sp>
      <p:pic>
        <p:nvPicPr>
          <p:cNvPr id="5" name="43ebb4220b2568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182858"/>
            <a:ext cx="609600" cy="609600"/>
          </a:xfrm>
          <a:prstGeom prst="rect">
            <a:avLst/>
          </a:prstGeom>
        </p:spPr>
      </p:pic>
    </p:spTree>
    <p:extLst>
      <p:ext uri="{BB962C8B-B14F-4D97-AF65-F5344CB8AC3E}">
        <p14:creationId xmlns:p14="http://schemas.microsoft.com/office/powerpoint/2010/main" val="41974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5">
                    <a:lumMod val="50000"/>
                  </a:schemeClr>
                </a:solidFill>
                <a:latin typeface="Arial Black" panose="020B0A04020102020204" pitchFamily="34" charset="0"/>
              </a:rPr>
              <a:t>Птахи водойм</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uk-UA" sz="1300" dirty="0">
                <a:latin typeface="Times New Roman" panose="02020603050405020304" pitchFamily="18" charset="0"/>
                <a:cs typeface="Times New Roman" panose="02020603050405020304" pitchFamily="18" charset="0"/>
              </a:rPr>
              <a:t>В Україні лелека чорний гніздиться на Поліссі, в Карпатському регіоні та подекуди на півночі Лісостепу окремими парами в глухих, безлюдних лісах, поблизу заплав річок та боліт. Цей птах уникає культурного ландшафту, він представник дикої природи. У весняному оперенні голова, шия, верх тіла, більша частина грудей, покривні крила, махові та стернові чорні з зеленкуватим і червоно-фіолетовим металевим блиском. Низ тіла і пахвові білі. Голі частини лиця червоні. Дзьоб та ноги яскраво-червоні. Самець і самка забарвлені однаково. Лелека чорний живиться виключно тваринною їжею. В основному він поїдає земноводних, рибу і комах, у дуже незначній кількості плазунів, </a:t>
            </a:r>
            <a:r>
              <a:rPr lang="uk-UA" sz="1300" dirty="0" err="1">
                <a:latin typeface="Times New Roman" panose="02020603050405020304" pitchFamily="18" charset="0"/>
                <a:cs typeface="Times New Roman" panose="02020603050405020304" pitchFamily="18" charset="0"/>
              </a:rPr>
              <a:t>мишовидних</a:t>
            </a:r>
            <a:r>
              <a:rPr lang="uk-UA" sz="1300" dirty="0">
                <a:latin typeface="Times New Roman" panose="02020603050405020304" pitchFamily="18" charset="0"/>
                <a:cs typeface="Times New Roman" panose="02020603050405020304" pitchFamily="18" charset="0"/>
              </a:rPr>
              <a:t> гризунів і птахів. Свою здобич ловить переважно на мілководних лісових болотах чи озерах, у заплавах річок. На Україну лелека чорний прилітає в другій половині березня - у квітні. Повернувшись на місця гніздування, птахи займають торішні гнізда або оселяються в покинутих гніздах великих хижих птахів.</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Яєць</a:t>
            </a:r>
            <a:r>
              <a:rPr lang="ru-RU" sz="1300" dirty="0">
                <a:latin typeface="Times New Roman" panose="02020603050405020304" pitchFamily="18" charset="0"/>
                <a:cs typeface="Times New Roman" panose="02020603050405020304" pitchFamily="18" charset="0"/>
              </a:rPr>
              <a:t> у </a:t>
            </a:r>
            <a:r>
              <a:rPr lang="ru-RU" sz="1300" dirty="0" err="1">
                <a:latin typeface="Times New Roman" panose="02020603050405020304" pitchFamily="18" charset="0"/>
                <a:cs typeface="Times New Roman" panose="02020603050405020304" pitchFamily="18" charset="0"/>
              </a:rPr>
              <a:t>кладці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буває</a:t>
            </a:r>
            <a:r>
              <a:rPr lang="ru-RU" sz="1300" dirty="0">
                <a:latin typeface="Times New Roman" panose="02020603050405020304" pitchFamily="18" charset="0"/>
                <a:cs typeface="Times New Roman" panose="02020603050405020304" pitchFamily="18" charset="0"/>
              </a:rPr>
              <a:t> 2-6. </a:t>
            </a:r>
            <a:r>
              <a:rPr lang="ru-RU" sz="1300" dirty="0" err="1">
                <a:latin typeface="Times New Roman" panose="02020603050405020304" pitchFamily="18" charset="0"/>
                <a:cs typeface="Times New Roman" panose="02020603050405020304" pitchFamily="18" charset="0"/>
              </a:rPr>
              <a:t>Насиджують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обидва</a:t>
            </a:r>
            <a:r>
              <a:rPr lang="ru-RU" sz="1300" dirty="0">
                <a:latin typeface="Times New Roman" panose="02020603050405020304" pitchFamily="18" charset="0"/>
                <a:cs typeface="Times New Roman" panose="02020603050405020304" pitchFamily="18" charset="0"/>
              </a:rPr>
              <a:t> птахи пари </a:t>
            </a:r>
            <a:r>
              <a:rPr lang="ru-RU" sz="1300" dirty="0" err="1">
                <a:latin typeface="Times New Roman" panose="02020603050405020304" pitchFamily="18" charset="0"/>
                <a:cs typeface="Times New Roman" panose="02020603050405020304" pitchFamily="18" charset="0"/>
              </a:rPr>
              <a:t>протягом</a:t>
            </a:r>
            <a:r>
              <a:rPr lang="ru-RU" sz="1300" dirty="0">
                <a:latin typeface="Times New Roman" panose="02020603050405020304" pitchFamily="18" charset="0"/>
                <a:cs typeface="Times New Roman" panose="02020603050405020304" pitchFamily="18" charset="0"/>
              </a:rPr>
              <a:t> 32-34 </a:t>
            </a:r>
            <a:r>
              <a:rPr lang="ru-RU" sz="1300" dirty="0" err="1">
                <a:latin typeface="Times New Roman" panose="02020603050405020304" pitchFamily="18" charset="0"/>
                <a:cs typeface="Times New Roman" panose="02020603050405020304" pitchFamily="18" charset="0"/>
              </a:rPr>
              <a:t>днів</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починаючи</a:t>
            </a:r>
            <a:r>
              <a:rPr lang="ru-RU" sz="1300" dirty="0">
                <a:latin typeface="Times New Roman" panose="02020603050405020304" pitchFamily="18" charset="0"/>
                <a:cs typeface="Times New Roman" panose="02020603050405020304" pitchFamily="18" charset="0"/>
              </a:rPr>
              <a:t> з </a:t>
            </a:r>
            <a:r>
              <a:rPr lang="ru-RU" sz="1300" dirty="0" err="1">
                <a:latin typeface="Times New Roman" panose="02020603050405020304" pitchFamily="18" charset="0"/>
                <a:cs typeface="Times New Roman" panose="02020603050405020304" pitchFamily="18" charset="0"/>
              </a:rPr>
              <a:t>першого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яйця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Після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вилуплення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пташенят</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ще</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досить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довго</a:t>
            </a:r>
            <a:r>
              <a:rPr lang="ru-RU" sz="1300" dirty="0">
                <a:latin typeface="Times New Roman" panose="02020603050405020304" pitchFamily="18" charset="0"/>
                <a:cs typeface="Times New Roman" panose="02020603050405020304" pitchFamily="18" charset="0"/>
              </a:rPr>
              <a:t> один з </a:t>
            </a:r>
            <a:r>
              <a:rPr lang="ru-RU" sz="1300" dirty="0" err="1">
                <a:latin typeface="Times New Roman" panose="02020603050405020304" pitchFamily="18" charset="0"/>
                <a:cs typeface="Times New Roman" panose="02020603050405020304" pitchFamily="18" charset="0"/>
              </a:rPr>
              <a:t>батьків</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залишається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біля</a:t>
            </a:r>
            <a:r>
              <a:rPr lang="ru-RU" sz="1300" dirty="0">
                <a:latin typeface="Times New Roman" panose="02020603050405020304" pitchFamily="18" charset="0"/>
                <a:cs typeface="Times New Roman" panose="02020603050405020304" pitchFamily="18" charset="0"/>
              </a:rPr>
              <a:t> них, </a:t>
            </a:r>
            <a:r>
              <a:rPr lang="ru-RU" sz="1300" dirty="0" err="1">
                <a:latin typeface="Times New Roman" panose="02020603050405020304" pitchFamily="18" charset="0"/>
                <a:cs typeface="Times New Roman" panose="02020603050405020304" pitchFamily="18" charset="0"/>
              </a:rPr>
              <a:t>другий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літає</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здобувати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їжу</a:t>
            </a:r>
            <a:r>
              <a:rPr lang="ru-RU" sz="1300" dirty="0">
                <a:latin typeface="Times New Roman" panose="02020603050405020304" pitchFamily="18" charset="0"/>
                <a:cs typeface="Times New Roman" panose="02020603050405020304" pitchFamily="18" charset="0"/>
              </a:rPr>
              <a:t>. Коли </a:t>
            </a:r>
            <a:r>
              <a:rPr lang="ru-RU" sz="1300" dirty="0" err="1">
                <a:latin typeface="Times New Roman" panose="02020603050405020304" pitchFamily="18" charset="0"/>
                <a:cs typeface="Times New Roman" panose="02020603050405020304" pitchFamily="18" charset="0"/>
              </a:rPr>
              <a:t>пташенятам</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виповнюється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місяць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можна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чути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їх</a:t>
            </a:r>
            <a:r>
              <a:rPr lang="ru-RU" sz="1300" dirty="0">
                <a:latin typeface="Times New Roman" panose="02020603050405020304" pitchFamily="18" charset="0"/>
                <a:cs typeface="Times New Roman" panose="02020603050405020304" pitchFamily="18" charset="0"/>
              </a:rPr>
              <a:t> крик при </a:t>
            </a:r>
            <a:r>
              <a:rPr lang="ru-RU" sz="1300" dirty="0" err="1">
                <a:latin typeface="Times New Roman" panose="02020603050405020304" pitchFamily="18" charset="0"/>
                <a:cs typeface="Times New Roman" panose="02020603050405020304" pitchFamily="18" charset="0"/>
              </a:rPr>
              <a:t>наближенні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людини</a:t>
            </a:r>
            <a:r>
              <a:rPr lang="ru-RU" sz="1300" dirty="0">
                <a:latin typeface="Times New Roman" panose="02020603050405020304" pitchFamily="18" charset="0"/>
                <a:cs typeface="Times New Roman" panose="02020603050405020304" pitchFamily="18" charset="0"/>
              </a:rPr>
              <a:t>. Крик </a:t>
            </a:r>
            <a:r>
              <a:rPr lang="ru-RU" sz="1300" dirty="0" err="1">
                <a:latin typeface="Times New Roman" panose="02020603050405020304" pitchFamily="18" charset="0"/>
                <a:cs typeface="Times New Roman" panose="02020603050405020304" pitchFamily="18" charset="0"/>
              </a:rPr>
              <a:t>супроводжується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стуканням</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дзьобом</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Гніздо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пташенята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залишають</a:t>
            </a:r>
            <a:r>
              <a:rPr lang="ru-RU" sz="1300" dirty="0">
                <a:latin typeface="Times New Roman" panose="02020603050405020304" pitchFamily="18" charset="0"/>
                <a:cs typeface="Times New Roman" panose="02020603050405020304" pitchFamily="18" charset="0"/>
              </a:rPr>
              <a:t> в 64-65-денному </a:t>
            </a:r>
            <a:r>
              <a:rPr lang="ru-RU" sz="1300" dirty="0" err="1">
                <a:latin typeface="Times New Roman" panose="02020603050405020304" pitchFamily="18" charset="0"/>
                <a:cs typeface="Times New Roman" panose="02020603050405020304" pitchFamily="18" charset="0"/>
              </a:rPr>
              <a:t>віці</a:t>
            </a:r>
            <a:r>
              <a:rPr lang="ru-RU" sz="1300" dirty="0">
                <a:latin typeface="Times New Roman" panose="02020603050405020304" pitchFamily="18" charset="0"/>
                <a:cs typeface="Times New Roman" panose="02020603050405020304" pitchFamily="18" charset="0"/>
              </a:rPr>
              <a:t>, але остаточно </a:t>
            </a:r>
            <a:r>
              <a:rPr lang="ru-RU" sz="1300" dirty="0" err="1">
                <a:latin typeface="Times New Roman" panose="02020603050405020304" pitchFamily="18" charset="0"/>
                <a:cs typeface="Times New Roman" panose="02020603050405020304" pitchFamily="18" charset="0"/>
              </a:rPr>
              <a:t>покидають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його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лише</a:t>
            </a:r>
            <a:r>
              <a:rPr lang="ru-RU" sz="1300" dirty="0">
                <a:latin typeface="Times New Roman" panose="02020603050405020304" pitchFamily="18" charset="0"/>
                <a:cs typeface="Times New Roman" panose="02020603050405020304" pitchFamily="18" charset="0"/>
              </a:rPr>
              <a:t> на 74-75-й день. </a:t>
            </a:r>
            <a:r>
              <a:rPr lang="ru-RU" sz="1300" dirty="0" err="1">
                <a:latin typeface="Times New Roman" panose="02020603050405020304" pitchFamily="18" charset="0"/>
                <a:cs typeface="Times New Roman" panose="02020603050405020304" pitchFamily="18" charset="0"/>
              </a:rPr>
              <a:t>Чорний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лелека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охороняється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Червоною</a:t>
            </a:r>
            <a:r>
              <a:rPr lang="ru-RU" sz="1300" dirty="0">
                <a:latin typeface="Times New Roman" panose="02020603050405020304" pitchFamily="18" charset="0"/>
                <a:cs typeface="Times New Roman" panose="02020603050405020304" pitchFamily="18" charset="0"/>
              </a:rPr>
              <a:t> книгою </a:t>
            </a:r>
            <a:r>
              <a:rPr lang="ru-RU" sz="1300" dirty="0" err="1">
                <a:latin typeface="Times New Roman" panose="02020603050405020304" pitchFamily="18" charset="0"/>
                <a:cs typeface="Times New Roman" panose="02020603050405020304" pitchFamily="18" charset="0"/>
              </a:rPr>
              <a:t>України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Бернською</a:t>
            </a:r>
            <a:r>
              <a:rPr lang="ru-RU" sz="1300" dirty="0">
                <a:latin typeface="Times New Roman" panose="02020603050405020304" pitchFamily="18" charset="0"/>
                <a:cs typeface="Times New Roman" panose="02020603050405020304" pitchFamily="18" charset="0"/>
              </a:rPr>
              <a:t> та </a:t>
            </a:r>
            <a:r>
              <a:rPr lang="ru-RU" sz="1300" dirty="0" err="1">
                <a:latin typeface="Times New Roman" panose="02020603050405020304" pitchFamily="18" charset="0"/>
                <a:cs typeface="Times New Roman" panose="02020603050405020304" pitchFamily="18" charset="0"/>
              </a:rPr>
              <a:t>Бонською</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конвенціями</a:t>
            </a:r>
            <a:r>
              <a:rPr lang="en-US" sz="1300" dirty="0">
                <a:latin typeface="Times New Roman" panose="02020603050405020304" pitchFamily="18" charset="0"/>
                <a:cs typeface="Times New Roman" panose="02020603050405020304" pitchFamily="18" charset="0"/>
              </a:rPr>
              <a:t>.</a:t>
            </a:r>
            <a:endParaRPr lang="uk-UA" sz="1300"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Лелека чорний</a:t>
            </a:r>
          </a:p>
        </p:txBody>
      </p:sp>
      <p:pic>
        <p:nvPicPr>
          <p:cNvPr id="8" name="Місце для вмісту 7">
            <a:extLst>
              <a:ext uri="{FF2B5EF4-FFF2-40B4-BE49-F238E27FC236}">
                <a16:creationId xmlns:a16="http://schemas.microsoft.com/office/drawing/2014/main" id="{2E63D846-7C4C-4F6C-A2F5-997C90E6C257}"/>
              </a:ext>
            </a:extLst>
          </p:cNvPr>
          <p:cNvPicPr>
            <a:picLocks noGrp="1" noChangeAspect="1"/>
          </p:cNvPicPr>
          <p:nvPr>
            <p:ph idx="1"/>
          </p:nvPr>
        </p:nvPicPr>
        <p:blipFill>
          <a:blip r:embed="rId4"/>
          <a:stretch>
            <a:fillRect/>
          </a:stretch>
        </p:blipFill>
        <p:spPr>
          <a:xfrm>
            <a:off x="5062194" y="1366837"/>
            <a:ext cx="6988450" cy="5282848"/>
          </a:xfrm>
          <a:prstGeom prst="rect">
            <a:avLst/>
          </a:prstGeom>
        </p:spPr>
      </p:pic>
      <p:pic>
        <p:nvPicPr>
          <p:cNvPr id="3" name="zvuk-aista">
            <a:hlinkClick r:id="" action="ppaction://media"/>
            <a:extLst>
              <a:ext uri="{FF2B5EF4-FFF2-40B4-BE49-F238E27FC236}">
                <a16:creationId xmlns:a16="http://schemas.microsoft.com/office/drawing/2014/main" id="{5F1AAF89-2758-4FF6-96AB-E2F7AE9F7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9976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5">
                    <a:lumMod val="50000"/>
                  </a:schemeClr>
                </a:solidFill>
                <a:latin typeface="Arial Black" panose="020B0A04020102020204" pitchFamily="34" charset="0"/>
              </a:rPr>
              <a:t>Птахи водойм</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uk-UA" sz="1300" dirty="0">
                <a:latin typeface="Times New Roman" panose="02020603050405020304" pitchFamily="18" charset="0"/>
                <a:cs typeface="Times New Roman" panose="02020603050405020304" pitchFamily="18" charset="0"/>
              </a:rPr>
              <a:t>Орлан-білохвіст - найбільший хижий птах, життя якого тісно пов'язане з різними водоймами (від порівняно великих озер та річок до морів) і деревною рослинністю. Отже, він живе і гніздиться переважно в заплавних лісах річкових долин і в інших лісах поблизу озер, річок і морських узбережь, багатих рибою.</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Гнізда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влаштовує</a:t>
            </a:r>
            <a:r>
              <a:rPr lang="ru-RU" sz="1300" dirty="0">
                <a:latin typeface="Times New Roman" panose="02020603050405020304" pitchFamily="18" charset="0"/>
                <a:cs typeface="Times New Roman" panose="02020603050405020304" pitchFamily="18" charset="0"/>
              </a:rPr>
              <a:t> на </a:t>
            </a:r>
            <a:r>
              <a:rPr lang="ru-RU" sz="1300" dirty="0" err="1">
                <a:latin typeface="Times New Roman" panose="02020603050405020304" pitchFamily="18" charset="0"/>
                <a:cs typeface="Times New Roman" panose="02020603050405020304" pitchFamily="18" charset="0"/>
              </a:rPr>
              <a:t>високих</a:t>
            </a:r>
            <a:r>
              <a:rPr lang="ru-RU" sz="1300" dirty="0">
                <a:latin typeface="Times New Roman" panose="02020603050405020304" pitchFamily="18" charset="0"/>
                <a:cs typeface="Times New Roman" panose="02020603050405020304" pitchFamily="18" charset="0"/>
              </a:rPr>
              <a:t> деревах, </a:t>
            </a:r>
            <a:r>
              <a:rPr lang="ru-RU" sz="1300" dirty="0" err="1">
                <a:latin typeface="Times New Roman" panose="02020603050405020304" pitchFamily="18" charset="0"/>
                <a:cs typeface="Times New Roman" panose="02020603050405020304" pitchFamily="18" charset="0"/>
              </a:rPr>
              <a:t>подалі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від</a:t>
            </a:r>
            <a:r>
              <a:rPr lang="ru-RU" sz="1300" dirty="0">
                <a:latin typeface="Times New Roman" panose="02020603050405020304" pitchFamily="18" charset="0"/>
                <a:cs typeface="Times New Roman" panose="02020603050405020304" pitchFamily="18" charset="0"/>
              </a:rPr>
              <a:t> людей. Характерною </a:t>
            </a:r>
            <a:r>
              <a:rPr lang="ru-RU" sz="1300" dirty="0" err="1">
                <a:latin typeface="Times New Roman" panose="02020603050405020304" pitchFamily="18" charset="0"/>
                <a:cs typeface="Times New Roman" panose="02020603050405020304" pitchFamily="18" charset="0"/>
              </a:rPr>
              <a:t>рисою</a:t>
            </a:r>
            <a:r>
              <a:rPr lang="ru-RU" sz="1300" dirty="0">
                <a:latin typeface="Times New Roman" panose="02020603050405020304" pitchFamily="18" charset="0"/>
                <a:cs typeface="Times New Roman" panose="02020603050405020304" pitchFamily="18" charset="0"/>
              </a:rPr>
              <a:t> виду є </a:t>
            </a:r>
            <a:r>
              <a:rPr lang="ru-RU" sz="1300" dirty="0" err="1">
                <a:latin typeface="Times New Roman" panose="02020603050405020304" pitchFamily="18" charset="0"/>
                <a:cs typeface="Times New Roman" panose="02020603050405020304" pitchFamily="18" charset="0"/>
              </a:rPr>
              <a:t>білий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хвіст</a:t>
            </a:r>
            <a:r>
              <a:rPr lang="ru-RU" sz="1300" dirty="0">
                <a:latin typeface="Times New Roman" panose="02020603050405020304" pitchFamily="18" charset="0"/>
                <a:cs typeface="Times New Roman" panose="02020603050405020304" pitchFamily="18" charset="0"/>
              </a:rPr>
              <a:t> у </a:t>
            </a:r>
            <a:r>
              <a:rPr lang="ru-RU" sz="1300" dirty="0" err="1">
                <a:latin typeface="Times New Roman" panose="02020603050405020304" pitchFamily="18" charset="0"/>
                <a:cs typeface="Times New Roman" panose="02020603050405020304" pitchFamily="18" charset="0"/>
              </a:rPr>
              <a:t>дорослих</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особин</a:t>
            </a:r>
            <a:r>
              <a:rPr lang="ru-RU" sz="1300" dirty="0">
                <a:latin typeface="Times New Roman" panose="02020603050405020304" pitchFamily="18" charset="0"/>
                <a:cs typeface="Times New Roman" panose="02020603050405020304" pitchFamily="18" charset="0"/>
              </a:rPr>
              <a:t> (у </a:t>
            </a:r>
            <a:r>
              <a:rPr lang="ru-RU" sz="1300" dirty="0" err="1">
                <a:latin typeface="Times New Roman" panose="02020603050405020304" pitchFamily="18" charset="0"/>
                <a:cs typeface="Times New Roman" panose="02020603050405020304" pitchFamily="18" charset="0"/>
              </a:rPr>
              <a:t>молодих</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птахів</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забарвлення</a:t>
            </a:r>
            <a:r>
              <a:rPr lang="ru-RU" sz="1300" dirty="0">
                <a:latin typeface="Times New Roman" panose="02020603050405020304" pitchFamily="18" charset="0"/>
                <a:cs typeface="Times New Roman" panose="02020603050405020304" pitchFamily="18" charset="0"/>
              </a:rPr>
              <a:t> хвоста буре). </a:t>
            </a:r>
            <a:r>
              <a:rPr lang="uk-UA" sz="1300" dirty="0">
                <a:latin typeface="Times New Roman" panose="02020603050405020304" pitchFamily="18" charset="0"/>
                <a:cs typeface="Times New Roman" panose="02020603050405020304" pitchFamily="18" charset="0"/>
              </a:rPr>
              <a:t>Колись ці птахи пережили суттєве скорочення чисельності, але згодом почали відновлювати свою чисельність. Зараз це найбільш чисельний вид великих хижих птахів. Орлани скоріше </a:t>
            </a:r>
            <a:r>
              <a:rPr lang="uk-UA" sz="1300" dirty="0" err="1">
                <a:latin typeface="Times New Roman" panose="02020603050405020304" pitchFamily="18" charset="0"/>
                <a:cs typeface="Times New Roman" panose="02020603050405020304" pitchFamily="18" charset="0"/>
              </a:rPr>
              <a:t>падальники</a:t>
            </a:r>
            <a:r>
              <a:rPr lang="uk-UA" sz="1300" dirty="0">
                <a:latin typeface="Times New Roman" panose="02020603050405020304" pitchFamily="18" charset="0"/>
                <a:cs typeface="Times New Roman" panose="02020603050405020304" pitchFamily="18" charset="0"/>
              </a:rPr>
              <a:t>, ніж активні хижаки, суттєву роль в їх раціоні складає мертва риба. Якщо водойма, біля якої живуть орлани, не замерзає, вони залишаються на своїй гніздовій ділянці усю зиму. Узимку деякі птахи підтягуються до великих незамерзаючих водойм, на Дніпрі місцями утворюються скупчення у кілька десятків особин. При суттєвих похолоданнях орлани відлітають до морського узбережжя, де знаходяться основні місця їх </a:t>
            </a:r>
            <a:r>
              <a:rPr lang="uk-UA" sz="1300" dirty="0" err="1">
                <a:latin typeface="Times New Roman" panose="02020603050405020304" pitchFamily="18" charset="0"/>
                <a:cs typeface="Times New Roman" panose="02020603050405020304" pitchFamily="18" charset="0"/>
              </a:rPr>
              <a:t>зимівель</a:t>
            </a:r>
            <a:r>
              <a:rPr lang="uk-UA" sz="1300" dirty="0">
                <a:latin typeface="Times New Roman" panose="02020603050405020304" pitchFamily="18" charset="0"/>
                <a:cs typeface="Times New Roman" panose="02020603050405020304" pitchFamily="18" charset="0"/>
              </a:rPr>
              <a:t> у регіоні.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Розмножуватися</a:t>
            </a:r>
            <a:r>
              <a:rPr lang="ru-RU" sz="1300" dirty="0">
                <a:latin typeface="Times New Roman" panose="02020603050405020304" pitchFamily="18" charset="0"/>
                <a:cs typeface="Times New Roman" panose="02020603050405020304" pitchFamily="18" charset="0"/>
              </a:rPr>
              <a:t> птахи </a:t>
            </a:r>
            <a:r>
              <a:rPr lang="ru-RU" sz="1300" dirty="0" err="1">
                <a:latin typeface="Times New Roman" panose="02020603050405020304" pitchFamily="18" charset="0"/>
                <a:cs typeface="Times New Roman" panose="02020603050405020304" pitchFamily="18" charset="0"/>
              </a:rPr>
              <a:t>починають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здебільшого</a:t>
            </a:r>
            <a:r>
              <a:rPr lang="ru-RU" sz="1300" dirty="0">
                <a:latin typeface="Times New Roman" panose="02020603050405020304" pitchFamily="18" charset="0"/>
                <a:cs typeface="Times New Roman" panose="02020603050405020304" pitchFamily="18" charset="0"/>
              </a:rPr>
              <a:t>, не </a:t>
            </a:r>
            <a:r>
              <a:rPr lang="ru-RU" sz="1300" dirty="0" err="1">
                <a:latin typeface="Times New Roman" panose="02020603050405020304" pitchFamily="18" charset="0"/>
                <a:cs typeface="Times New Roman" panose="02020603050405020304" pitchFamily="18" charset="0"/>
              </a:rPr>
              <a:t>раніше</a:t>
            </a:r>
            <a:r>
              <a:rPr lang="ru-RU" sz="1300" dirty="0">
                <a:latin typeface="Times New Roman" panose="02020603050405020304" pitchFamily="18" charset="0"/>
                <a:cs typeface="Times New Roman" panose="02020603050405020304" pitchFamily="18" charset="0"/>
              </a:rPr>
              <a:t> як з </a:t>
            </a:r>
            <a:r>
              <a:rPr lang="ru-RU" sz="1300" dirty="0" err="1">
                <a:latin typeface="Times New Roman" panose="02020603050405020304" pitchFamily="18" charset="0"/>
                <a:cs typeface="Times New Roman" panose="02020603050405020304" pitchFamily="18" charset="0"/>
              </a:rPr>
              <a:t>трирічного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віку</a:t>
            </a:r>
            <a:r>
              <a:rPr lang="ru-RU" sz="1300" dirty="0">
                <a:latin typeface="Times New Roman" panose="02020603050405020304" pitchFamily="18" charset="0"/>
                <a:cs typeface="Times New Roman" panose="02020603050405020304" pitchFamily="18" charset="0"/>
              </a:rPr>
              <a:t>. </a:t>
            </a:r>
            <a:r>
              <a:rPr lang="uk-UA" sz="1300" dirty="0">
                <a:latin typeface="Times New Roman" panose="02020603050405020304" pitchFamily="18" charset="0"/>
                <a:cs typeface="Times New Roman" panose="02020603050405020304" pitchFamily="18" charset="0"/>
              </a:rPr>
              <a:t>Відкладання яєць починається в більш-менш постійні строки - з кінця лютого або ж першої декади березня. Кладку насиджують обидва птахи пари, але переважно самка. Пташенят буває одне-два, причому в останньому випадку друге пташеня здебільшого розвивається значно гірше. Молоді птахи перебувають у гнізді близько трьох місяців і покидають його червні-липні.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Охороняється</a:t>
            </a:r>
            <a:r>
              <a:rPr lang="ru-RU" sz="1300" dirty="0">
                <a:latin typeface="Times New Roman" panose="02020603050405020304" pitchFamily="18" charset="0"/>
                <a:cs typeface="Times New Roman" panose="02020603050405020304" pitchFamily="18" charset="0"/>
              </a:rPr>
              <a:t> вид </a:t>
            </a:r>
            <a:r>
              <a:rPr lang="ru-RU" sz="1300" dirty="0" err="1">
                <a:latin typeface="Times New Roman" panose="02020603050405020304" pitchFamily="18" charset="0"/>
                <a:cs typeface="Times New Roman" panose="02020603050405020304" pitchFamily="18" charset="0"/>
              </a:rPr>
              <a:t>Червоною</a:t>
            </a:r>
            <a:r>
              <a:rPr lang="ru-RU" sz="1300" dirty="0">
                <a:latin typeface="Times New Roman" panose="02020603050405020304" pitchFamily="18" charset="0"/>
                <a:cs typeface="Times New Roman" panose="02020603050405020304" pitchFamily="18" charset="0"/>
              </a:rPr>
              <a:t> книгою </a:t>
            </a:r>
            <a:r>
              <a:rPr lang="ru-RU" sz="1300" dirty="0" err="1">
                <a:latin typeface="Times New Roman" panose="02020603050405020304" pitchFamily="18" charset="0"/>
                <a:cs typeface="Times New Roman" panose="02020603050405020304" pitchFamily="18" charset="0"/>
              </a:rPr>
              <a:t>України</a:t>
            </a:r>
            <a:r>
              <a:rPr lang="ru-RU" sz="1300" dirty="0">
                <a:latin typeface="Times New Roman" panose="02020603050405020304" pitchFamily="18" charset="0"/>
                <a:cs typeface="Times New Roman" panose="02020603050405020304" pitchFamily="18" charset="0"/>
              </a:rPr>
              <a:t>.</a:t>
            </a:r>
            <a:endParaRPr lang="uk-UA" sz="1300"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Орлан-білохвіст</a:t>
            </a:r>
          </a:p>
        </p:txBody>
      </p:sp>
      <p:pic>
        <p:nvPicPr>
          <p:cNvPr id="9" name="Місце для вмісту 8">
            <a:extLst>
              <a:ext uri="{FF2B5EF4-FFF2-40B4-BE49-F238E27FC236}">
                <a16:creationId xmlns:a16="http://schemas.microsoft.com/office/drawing/2014/main" id="{3389BB21-1530-436D-8D53-7491C9A5F15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62194" y="1300900"/>
            <a:ext cx="6881567" cy="5128036"/>
          </a:xfrm>
        </p:spPr>
      </p:pic>
      <p:pic>
        <p:nvPicPr>
          <p:cNvPr id="3" name="orlan-belohvost-golos-514-onbird.ru">
            <a:hlinkClick r:id="" action="ppaction://media"/>
            <a:extLst>
              <a:ext uri="{FF2B5EF4-FFF2-40B4-BE49-F238E27FC236}">
                <a16:creationId xmlns:a16="http://schemas.microsoft.com/office/drawing/2014/main" id="{E24ECA4B-BAB4-4211-914A-B2BC31037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4453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81490" y="1252025"/>
            <a:ext cx="7146388" cy="5205046"/>
          </a:xfrm>
        </p:spPr>
      </p:pic>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solidFill>
                <a:latin typeface="Arial Black" panose="020B0A04020102020204" pitchFamily="34" charset="0"/>
              </a:rPr>
              <a:t>Птахи парків та садів</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ru-RU" sz="1400" dirty="0">
                <a:latin typeface="Times New Roman" panose="02020603050405020304" pitchFamily="18" charset="0"/>
                <a:cs typeface="Times New Roman" panose="02020603050405020304" pitchFamily="18" charset="0"/>
              </a:rPr>
              <a:t>Велика </a:t>
            </a:r>
            <a:r>
              <a:rPr lang="ru-RU" sz="1400" dirty="0" err="1">
                <a:latin typeface="Times New Roman" panose="02020603050405020304" pitchFamily="18" charset="0"/>
                <a:cs typeface="Times New Roman" panose="02020603050405020304" pitchFamily="18" charset="0"/>
              </a:rPr>
              <a:t>синиця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чудово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пристосувалася</a:t>
            </a:r>
            <a:r>
              <a:rPr lang="ru-RU" sz="1400" dirty="0">
                <a:latin typeface="Times New Roman" panose="02020603050405020304" pitchFamily="18" charset="0"/>
                <a:cs typeface="Times New Roman" panose="02020603050405020304" pitchFamily="18" charset="0"/>
              </a:rPr>
              <a:t> до </a:t>
            </a:r>
            <a:r>
              <a:rPr lang="ru-RU" sz="1400" dirty="0" err="1">
                <a:latin typeface="Times New Roman" panose="02020603050405020304" pitchFamily="18" charset="0"/>
                <a:cs typeface="Times New Roman" panose="02020603050405020304" pitchFamily="18" charset="0"/>
              </a:rPr>
              <a:t>ландшафтів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створених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людиною</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Її</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можна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зустріти</a:t>
            </a:r>
            <a:r>
              <a:rPr lang="ru-RU" sz="1400" dirty="0">
                <a:latin typeface="Times New Roman" panose="02020603050405020304" pitchFamily="18" charset="0"/>
                <a:cs typeface="Times New Roman" panose="02020603050405020304" pitchFamily="18" charset="0"/>
              </a:rPr>
              <a:t> як у </a:t>
            </a:r>
            <a:r>
              <a:rPr lang="ru-RU" sz="1400" dirty="0" err="1">
                <a:latin typeface="Times New Roman" panose="02020603050405020304" pitchFamily="18" charset="0"/>
                <a:cs typeface="Times New Roman" panose="02020603050405020304" pitchFamily="18" charset="0"/>
              </a:rPr>
              <a:t>лісах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усіх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типів</a:t>
            </a:r>
            <a:r>
              <a:rPr lang="ru-RU" sz="1400" dirty="0">
                <a:latin typeface="Times New Roman" panose="02020603050405020304" pitchFamily="18" charset="0"/>
                <a:cs typeface="Times New Roman" panose="02020603050405020304" pitchFamily="18" charset="0"/>
              </a:rPr>
              <a:t>, так і у великих </a:t>
            </a:r>
            <a:r>
              <a:rPr lang="ru-RU" sz="1400" dirty="0" err="1">
                <a:latin typeface="Times New Roman" panose="02020603050405020304" pitchFamily="18" charset="0"/>
                <a:cs typeface="Times New Roman" panose="02020603050405020304" pitchFamily="18" charset="0"/>
              </a:rPr>
              <a:t>містах</a:t>
            </a:r>
            <a:r>
              <a:rPr lang="ru-RU" sz="1400" dirty="0">
                <a:latin typeface="Times New Roman" panose="02020603050405020304" pitchFamily="18" charset="0"/>
                <a:cs typeface="Times New Roman" panose="02020603050405020304" pitchFamily="18" charset="0"/>
              </a:rPr>
              <a:t>. </a:t>
            </a:r>
            <a:r>
              <a:rPr lang="uk-UA" sz="1400" dirty="0">
                <a:latin typeface="Times New Roman" panose="02020603050405020304" pitchFamily="18" charset="0"/>
                <a:cs typeface="Times New Roman" panose="02020603050405020304" pitchFamily="18" charset="0"/>
              </a:rPr>
              <a:t>Восени та взимку синички збираються і зграї, часто об’єднуючись і з іншими видами синиць, зокрема синицею блакитною. Таке суспільне життя допомагає пташкам оборонятись від хижаків та знаходити харчі. Синиці дуже голосисті і обмінюються між собою багатим набором свисту, та інших звуків. У кінці зими зграйки починають розпадатися. Самці займають певну територію, а дещо пізніше і самиці вирушають на пошуки партнера. Раціон синиць досить різноманітний: навесні та влітку вони харчуються комахами та гусінню, а взимку – захованими під корою павуками та личинками.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Також</a:t>
            </a:r>
            <a:r>
              <a:rPr lang="ru-RU" sz="1400" dirty="0">
                <a:latin typeface="Times New Roman" panose="02020603050405020304" pitchFamily="18" charset="0"/>
                <a:cs typeface="Times New Roman" panose="02020603050405020304" pitchFamily="18" charset="0"/>
              </a:rPr>
              <a:t> охоче </a:t>
            </a:r>
            <a:r>
              <a:rPr lang="ru-RU" sz="1400" dirty="0" err="1">
                <a:latin typeface="Times New Roman" panose="02020603050405020304" pitchFamily="18" charset="0"/>
                <a:cs typeface="Times New Roman" panose="02020603050405020304" pitchFamily="18" charset="0"/>
              </a:rPr>
              <a:t>поїдає</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різноманітне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насіння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рослин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Будівництво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гнізда</a:t>
            </a:r>
            <a:r>
              <a:rPr lang="ru-RU" sz="1400" dirty="0">
                <a:latin typeface="Times New Roman" panose="02020603050405020304" pitchFamily="18" charset="0"/>
                <a:cs typeface="Times New Roman" panose="02020603050405020304" pitchFamily="18" charset="0"/>
              </a:rPr>
              <a:t> пара </a:t>
            </a:r>
            <a:r>
              <a:rPr lang="ru-RU" sz="1400" dirty="0" err="1">
                <a:latin typeface="Times New Roman" panose="02020603050405020304" pitchFamily="18" charset="0"/>
                <a:cs typeface="Times New Roman" panose="02020603050405020304" pitchFamily="18" charset="0"/>
              </a:rPr>
              <a:t>розпочинає</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із</a:t>
            </a:r>
            <a:r>
              <a:rPr lang="ru-RU" sz="1400" dirty="0">
                <a:latin typeface="Times New Roman" panose="02020603050405020304" pitchFamily="18" charset="0"/>
                <a:cs typeface="Times New Roman" panose="02020603050405020304" pitchFamily="18" charset="0"/>
              </a:rPr>
              <a:t> тонких </a:t>
            </a:r>
            <a:r>
              <a:rPr lang="ru-RU" sz="1400" dirty="0" err="1">
                <a:latin typeface="Times New Roman" panose="02020603050405020304" pitchFamily="18" charset="0"/>
                <a:cs typeface="Times New Roman" panose="02020603050405020304" pitchFamily="18" charset="0"/>
              </a:rPr>
              <a:t>гілочок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вистилаючи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його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мохом</a:t>
            </a:r>
            <a:r>
              <a:rPr lang="ru-RU" sz="1400" dirty="0">
                <a:latin typeface="Times New Roman" panose="02020603050405020304" pitchFamily="18" charset="0"/>
                <a:cs typeface="Times New Roman" panose="02020603050405020304" pitchFamily="18" charset="0"/>
              </a:rPr>
              <a:t>, сухою травою, пухом та шерстю. У </a:t>
            </a:r>
            <a:r>
              <a:rPr lang="ru-RU" sz="1400" dirty="0" err="1">
                <a:latin typeface="Times New Roman" panose="02020603050405020304" pitchFamily="18" charset="0"/>
                <a:cs typeface="Times New Roman" panose="02020603050405020304" pitchFamily="18" charset="0"/>
              </a:rPr>
              <a:t>квітні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самиця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відкладає</a:t>
            </a:r>
            <a:r>
              <a:rPr lang="ru-RU" sz="1400" dirty="0">
                <a:latin typeface="Times New Roman" panose="02020603050405020304" pitchFamily="18" charset="0"/>
                <a:cs typeface="Times New Roman" panose="02020603050405020304" pitchFamily="18" charset="0"/>
              </a:rPr>
              <a:t> 6-12 </a:t>
            </a:r>
            <a:r>
              <a:rPr lang="ru-RU" sz="1400" dirty="0" err="1">
                <a:latin typeface="Times New Roman" panose="02020603050405020304" pitchFamily="18" charset="0"/>
                <a:cs typeface="Times New Roman" panose="02020603050405020304" pitchFamily="18" charset="0"/>
              </a:rPr>
              <a:t>білих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яєць</a:t>
            </a:r>
            <a:r>
              <a:rPr lang="ru-RU" sz="1400" dirty="0">
                <a:latin typeface="Times New Roman" panose="02020603050405020304" pitchFamily="18" charset="0"/>
                <a:cs typeface="Times New Roman" panose="02020603050405020304" pitchFamily="18" charset="0"/>
              </a:rPr>
              <a:t> з </a:t>
            </a:r>
            <a:r>
              <a:rPr lang="ru-RU" sz="1400" dirty="0" err="1">
                <a:latin typeface="Times New Roman" panose="02020603050405020304" pitchFamily="18" charset="0"/>
                <a:cs typeface="Times New Roman" panose="02020603050405020304" pitchFamily="18" charset="0"/>
              </a:rPr>
              <a:t>червонуватими</a:t>
            </a:r>
            <a:r>
              <a:rPr lang="ru-RU" sz="1400" dirty="0">
                <a:latin typeface="Times New Roman" panose="02020603050405020304" pitchFamily="18" charset="0"/>
                <a:cs typeface="Times New Roman" panose="02020603050405020304" pitchFamily="18" charset="0"/>
              </a:rPr>
              <a:t> крапинками і </a:t>
            </a:r>
            <a:r>
              <a:rPr lang="ru-RU" sz="1400" dirty="0" err="1">
                <a:latin typeface="Times New Roman" panose="02020603050405020304" pitchFamily="18" charset="0"/>
                <a:cs typeface="Times New Roman" panose="02020603050405020304" pitchFamily="18" charset="0"/>
              </a:rPr>
              <a:t>насиджує</a:t>
            </a:r>
            <a:r>
              <a:rPr lang="ru-RU" sz="1400" dirty="0">
                <a:latin typeface="Times New Roman" panose="02020603050405020304" pitchFamily="18" charset="0"/>
                <a:cs typeface="Times New Roman" panose="02020603050405020304" pitchFamily="18" charset="0"/>
              </a:rPr>
              <a:t> кладку </a:t>
            </a:r>
            <a:r>
              <a:rPr lang="ru-RU" sz="1400" dirty="0" err="1">
                <a:latin typeface="Times New Roman" panose="02020603050405020304" pitchFamily="18" charset="0"/>
                <a:cs typeface="Times New Roman" panose="02020603050405020304" pitchFamily="18" charset="0"/>
              </a:rPr>
              <a:t>протягом</a:t>
            </a:r>
            <a:r>
              <a:rPr lang="ru-RU" sz="1400" dirty="0">
                <a:latin typeface="Times New Roman" panose="02020603050405020304" pitchFamily="18" charset="0"/>
                <a:cs typeface="Times New Roman" panose="02020603050405020304" pitchFamily="18" charset="0"/>
              </a:rPr>
              <a:t> 10-14 </a:t>
            </a:r>
            <a:r>
              <a:rPr lang="ru-RU" sz="1400" dirty="0" err="1">
                <a:latin typeface="Times New Roman" panose="02020603050405020304" pitchFamily="18" charset="0"/>
                <a:cs typeface="Times New Roman" panose="02020603050405020304" pitchFamily="18" charset="0"/>
              </a:rPr>
              <a:t>днів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харчуючись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тим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що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принесе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самець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Пташенята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вилуплюються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голими</a:t>
            </a:r>
            <a:r>
              <a:rPr lang="ru-RU" sz="1400" dirty="0">
                <a:latin typeface="Times New Roman" panose="02020603050405020304" pitchFamily="18" charset="0"/>
                <a:cs typeface="Times New Roman" panose="02020603050405020304" pitchFamily="18" charset="0"/>
              </a:rPr>
              <a:t> та </a:t>
            </a:r>
            <a:r>
              <a:rPr lang="ru-RU" sz="1400" dirty="0" err="1">
                <a:latin typeface="Times New Roman" panose="02020603050405020304" pitchFamily="18" charset="0"/>
                <a:cs typeface="Times New Roman" panose="02020603050405020304" pitchFamily="18" charset="0"/>
              </a:rPr>
              <a:t>сліпими</a:t>
            </a:r>
            <a:r>
              <a:rPr lang="ru-RU" sz="1400" dirty="0">
                <a:latin typeface="Times New Roman" panose="02020603050405020304" pitchFamily="18" charset="0"/>
                <a:cs typeface="Times New Roman" panose="02020603050405020304" pitchFamily="18" charset="0"/>
              </a:rPr>
              <a:t>, але через 2-3 </a:t>
            </a:r>
            <a:r>
              <a:rPr lang="ru-RU" sz="1400" dirty="0" err="1">
                <a:latin typeface="Times New Roman" panose="02020603050405020304" pitchFamily="18" charset="0"/>
                <a:cs typeface="Times New Roman" panose="02020603050405020304" pitchFamily="18" charset="0"/>
              </a:rPr>
              <a:t>тижні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вже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вилітають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із</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гнізда</a:t>
            </a:r>
            <a:r>
              <a:rPr lang="ru-RU" sz="1400" dirty="0">
                <a:latin typeface="Times New Roman" panose="02020603050405020304" pitchFamily="18" charset="0"/>
                <a:cs typeface="Times New Roman" panose="02020603050405020304" pitchFamily="18" charset="0"/>
              </a:rPr>
              <a:t>. Батьки </a:t>
            </a:r>
            <a:r>
              <a:rPr lang="ru-RU" sz="1400" dirty="0" err="1">
                <a:latin typeface="Times New Roman" panose="02020603050405020304" pitchFamily="18" charset="0"/>
                <a:cs typeface="Times New Roman" panose="02020603050405020304" pitchFamily="18" charset="0"/>
              </a:rPr>
              <a:t>догодовують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їх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ще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близько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тижня</a:t>
            </a:r>
            <a:r>
              <a:rPr lang="ru-RU" sz="1200" dirty="0">
                <a:latin typeface="Times New Roman" panose="02020603050405020304" pitchFamily="18" charset="0"/>
                <a:cs typeface="Times New Roman" panose="02020603050405020304" pitchFamily="18" charset="0"/>
              </a:rPr>
              <a:t>.</a:t>
            </a:r>
            <a:endParaRPr lang="uk-UA" sz="1200"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Синиця велика</a:t>
            </a:r>
          </a:p>
        </p:txBody>
      </p:sp>
      <p:pic>
        <p:nvPicPr>
          <p:cNvPr id="10" name="zvuk-sinicy">
            <a:hlinkClick r:id="" action="ppaction://media"/>
            <a:extLst>
              <a:ext uri="{FF2B5EF4-FFF2-40B4-BE49-F238E27FC236}">
                <a16:creationId xmlns:a16="http://schemas.microsoft.com/office/drawing/2014/main" id="{E488AE31-1C17-47C3-9EF7-74740B6BE2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216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solidFill>
                <a:latin typeface="Arial Black" panose="020B0A04020102020204" pitchFamily="34" charset="0"/>
              </a:rPr>
              <a:t>Птахи парків та садів</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uk-UA" sz="1400" dirty="0">
                <a:latin typeface="Times New Roman" panose="02020603050405020304" pitchFamily="18" charset="0"/>
                <a:cs typeface="Times New Roman" panose="02020603050405020304" pitchFamily="18" charset="0"/>
              </a:rPr>
              <a:t>Сороки охоче оселяються в перелісках посеред оброблених полів і лісових галявинах, але часто навідуються в сади і парки. Оскільки ці птахи легко пристосовуються до змін зовнішніх умов, їх популяціям ніщо не загрожує. В Україні сорока трапляється на всій території, за винятком високогір’я Карпат та Кримських гір. Більшість сорок живуть осіло - тільки невеликі групи цих птахів здійснюють сезонні міграції після того, як їх нащадки стануть самостійними. Поза гніздовим сезоном товариські сороки тримаються дрібними, але дуже галасливими зграйками, наповнюючи повітря своїм скреготливим галасом. Сороки - птахи всеїдні, їх багатий раціон змінюється зі зміною пір року. Влітку вони харчуються комахами і їх личинками, павуками, слимаками та іншої безхребетною живністю, насінням і плодами; крім того, здобиччю сорок часто стають дрібні плазуни та ссавці. У зимову пору ці птахи рятуються від голоду, харчуючись недоїдками на смітниках, а в розпал гніздового сезону крадуть чужі яйця і пташенят. Навесні пара сорок, знайшовши зручне місце в гущавині чагарнику або кроні дерева на висоті 3-6 м, починає споруджувати гніздо. У містах і селах сороки селяться на деревах, вище дахів сусідніх будівель. </a:t>
            </a:r>
            <a:r>
              <a:rPr lang="ru-RU" sz="1400" dirty="0" err="1">
                <a:latin typeface="Times New Roman" panose="02020603050405020304" pitchFamily="18" charset="0"/>
                <a:cs typeface="Times New Roman" panose="02020603050405020304" pitchFamily="18" charset="0"/>
              </a:rPr>
              <a:t>Насиджує</a:t>
            </a:r>
            <a:r>
              <a:rPr lang="ru-RU" sz="1400" dirty="0">
                <a:latin typeface="Times New Roman" panose="02020603050405020304" pitchFamily="18" charset="0"/>
                <a:cs typeface="Times New Roman" panose="02020603050405020304" pitchFamily="18" charset="0"/>
              </a:rPr>
              <a:t> кладку одна самка </a:t>
            </a:r>
            <a:r>
              <a:rPr lang="ru-RU" sz="1400" dirty="0" err="1">
                <a:latin typeface="Times New Roman" panose="02020603050405020304" pitchFamily="18" charset="0"/>
                <a:cs typeface="Times New Roman" panose="02020603050405020304" pitchFamily="18" charset="0"/>
              </a:rPr>
              <a:t>протягом</a:t>
            </a:r>
            <a:r>
              <a:rPr lang="ru-RU" sz="1400" dirty="0">
                <a:latin typeface="Times New Roman" panose="02020603050405020304" pitchFamily="18" charset="0"/>
                <a:cs typeface="Times New Roman" panose="02020603050405020304" pitchFamily="18" charset="0"/>
              </a:rPr>
              <a:t> 17-18 </a:t>
            </a:r>
            <a:r>
              <a:rPr lang="ru-RU" sz="1400" dirty="0" err="1">
                <a:latin typeface="Times New Roman" panose="02020603050405020304" pitchFamily="18" charset="0"/>
                <a:cs typeface="Times New Roman" panose="02020603050405020304" pitchFamily="18" charset="0"/>
              </a:rPr>
              <a:t>днів</a:t>
            </a:r>
            <a:r>
              <a:rPr lang="ru-RU" sz="1400" dirty="0">
                <a:latin typeface="Times New Roman" panose="02020603050405020304" pitchFamily="18" charset="0"/>
                <a:cs typeface="Times New Roman" panose="02020603050405020304" pitchFamily="18" charset="0"/>
              </a:rPr>
              <a:t>. Через 24-27 </a:t>
            </a:r>
            <a:r>
              <a:rPr lang="ru-RU" sz="1400" dirty="0" err="1">
                <a:latin typeface="Times New Roman" panose="02020603050405020304" pitchFamily="18" charset="0"/>
                <a:cs typeface="Times New Roman" panose="02020603050405020304" pitchFamily="18" charset="0"/>
              </a:rPr>
              <a:t>днів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сороченята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вилітають</a:t>
            </a:r>
            <a:r>
              <a:rPr lang="ru-RU" sz="1400" dirty="0">
                <a:latin typeface="Times New Roman" panose="02020603050405020304" pitchFamily="18" charset="0"/>
                <a:cs typeface="Times New Roman" panose="02020603050405020304" pitchFamily="18" charset="0"/>
              </a:rPr>
              <a:t> з </a:t>
            </a:r>
            <a:r>
              <a:rPr lang="ru-RU" sz="1400" dirty="0" err="1">
                <a:latin typeface="Times New Roman" panose="02020603050405020304" pitchFamily="18" charset="0"/>
                <a:cs typeface="Times New Roman" panose="02020603050405020304" pitchFamily="18" charset="0"/>
              </a:rPr>
              <a:t>гнізда</a:t>
            </a:r>
            <a:r>
              <a:rPr lang="ru-RU" sz="1400" dirty="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Сорока</a:t>
            </a:r>
          </a:p>
        </p:txBody>
      </p:sp>
      <p:pic>
        <p:nvPicPr>
          <p:cNvPr id="9" name="Місце для вмісту 8">
            <a:extLst>
              <a:ext uri="{FF2B5EF4-FFF2-40B4-BE49-F238E27FC236}">
                <a16:creationId xmlns:a16="http://schemas.microsoft.com/office/drawing/2014/main" id="{61917ECF-572F-446A-AEC7-CD5A617CC92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58499" y="1454879"/>
            <a:ext cx="7092145" cy="5058463"/>
          </a:xfrm>
        </p:spPr>
      </p:pic>
      <p:pic>
        <p:nvPicPr>
          <p:cNvPr id="10" name="zvuki-obyknovennoj-soroki">
            <a:hlinkClick r:id="" action="ppaction://media"/>
            <a:extLst>
              <a:ext uri="{FF2B5EF4-FFF2-40B4-BE49-F238E27FC236}">
                <a16:creationId xmlns:a16="http://schemas.microsoft.com/office/drawing/2014/main" id="{C2E03468-D4E4-4BE7-AE37-3563DCAFF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695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solidFill>
                <a:latin typeface="Arial Black" panose="020B0A04020102020204" pitchFamily="34" charset="0"/>
              </a:rPr>
              <a:t>Птахи парків та садів</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uk-UA" dirty="0"/>
              <a:t> </a:t>
            </a:r>
            <a:r>
              <a:rPr lang="uk-UA" sz="1400" dirty="0">
                <a:latin typeface="Times New Roman" panose="02020603050405020304" pitchFamily="18" charset="0"/>
                <a:cs typeface="Times New Roman" panose="02020603050405020304" pitchFamily="18" charset="0"/>
              </a:rPr>
              <a:t>Сіра ворона - одна із багатьох пернатих, що пристосувалася до життя у великих містах. Типове воронове середовище – це відкрита сільська місцевість, узлісся та міські парки, міста та приміські зони. Сіра ворона звичайна на всій території України. Спина та черевний бік забарвлені у сірий колір, голова, крила, хвіст та маніжка - у чорний. </a:t>
            </a:r>
            <a:r>
              <a:rPr lang="ru-RU" sz="1400" dirty="0">
                <a:latin typeface="Times New Roman" panose="02020603050405020304" pitchFamily="18" charset="0"/>
                <a:cs typeface="Times New Roman" panose="02020603050405020304" pitchFamily="18" charset="0"/>
              </a:rPr>
              <a:t>Поза </a:t>
            </a:r>
            <a:r>
              <a:rPr lang="ru-RU" sz="1400" dirty="0" err="1">
                <a:latin typeface="Times New Roman" panose="02020603050405020304" pitchFamily="18" charset="0"/>
                <a:cs typeface="Times New Roman" panose="02020603050405020304" pitchFamily="18" charset="0"/>
              </a:rPr>
              <a:t>гніздовим</a:t>
            </a:r>
            <a:r>
              <a:rPr lang="ru-RU" sz="1400" dirty="0">
                <a:latin typeface="Times New Roman" panose="02020603050405020304" pitchFamily="18" charset="0"/>
                <a:cs typeface="Times New Roman" panose="02020603050405020304" pitchFamily="18" charset="0"/>
              </a:rPr>
              <a:t> сезоном </a:t>
            </a:r>
            <a:r>
              <a:rPr lang="ru-RU" sz="1400" dirty="0" err="1">
                <a:latin typeface="Times New Roman" panose="02020603050405020304" pitchFamily="18" charset="0"/>
                <a:cs typeface="Times New Roman" panose="02020603050405020304" pitchFamily="18" charset="0"/>
              </a:rPr>
              <a:t>сірі</a:t>
            </a:r>
            <a:r>
              <a:rPr lang="ru-RU" sz="1400" dirty="0">
                <a:latin typeface="Times New Roman" panose="02020603050405020304" pitchFamily="18" charset="0"/>
                <a:cs typeface="Times New Roman" panose="02020603050405020304" pitchFamily="18" charset="0"/>
              </a:rPr>
              <a:t> ворони </a:t>
            </a:r>
            <a:r>
              <a:rPr lang="ru-RU" sz="1400" dirty="0" err="1">
                <a:latin typeface="Times New Roman" panose="02020603050405020304" pitchFamily="18" charset="0"/>
                <a:cs typeface="Times New Roman" panose="02020603050405020304" pitchFamily="18" charset="0"/>
              </a:rPr>
              <a:t>живуть</a:t>
            </a:r>
            <a:r>
              <a:rPr lang="ru-RU" sz="1400" dirty="0">
                <a:latin typeface="Times New Roman" panose="02020603050405020304" pitchFamily="18" charset="0"/>
                <a:cs typeface="Times New Roman" panose="02020603050405020304" pitchFamily="18" charset="0"/>
              </a:rPr>
              <a:t> у великих </a:t>
            </a:r>
            <a:r>
              <a:rPr lang="ru-RU" sz="1400" dirty="0" err="1">
                <a:latin typeface="Times New Roman" panose="02020603050405020304" pitchFamily="18" charset="0"/>
                <a:cs typeface="Times New Roman" panose="02020603050405020304" pitchFamily="18" charset="0"/>
              </a:rPr>
              <a:t>зграях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нерідко</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компанії</a:t>
            </a:r>
            <a:r>
              <a:rPr lang="ru-RU" sz="1400" dirty="0">
                <a:latin typeface="Times New Roman" panose="02020603050405020304" pitchFamily="18" charset="0"/>
                <a:cs typeface="Times New Roman" panose="02020603050405020304" pitchFamily="18" charset="0"/>
              </a:rPr>
              <a:t> з </a:t>
            </a:r>
            <a:r>
              <a:rPr lang="ru-RU" sz="1400" dirty="0" err="1">
                <a:latin typeface="Times New Roman" panose="02020603050405020304" pitchFamily="18" charset="0"/>
                <a:cs typeface="Times New Roman" panose="02020603050405020304" pitchFamily="18" charset="0"/>
              </a:rPr>
              <a:t>іншими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пернатими</a:t>
            </a:r>
            <a:r>
              <a:rPr lang="ru-RU" sz="1400" dirty="0">
                <a:latin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cs typeface="Times New Roman" panose="02020603050405020304" pitchFamily="18" charset="0"/>
              </a:rPr>
              <a:t>найчастіше</a:t>
            </a:r>
            <a:r>
              <a:rPr lang="ru-RU" sz="1400" dirty="0">
                <a:latin typeface="Times New Roman" panose="02020603050405020304" pitchFamily="18" charset="0"/>
                <a:cs typeface="Times New Roman" panose="02020603050405020304" pitchFamily="18" charset="0"/>
              </a:rPr>
              <a:t> з </a:t>
            </a:r>
            <a:r>
              <a:rPr lang="ru-RU" sz="1400" dirty="0" err="1">
                <a:latin typeface="Times New Roman" panose="02020603050405020304" pitchFamily="18" charset="0"/>
                <a:cs typeface="Times New Roman" panose="02020603050405020304" pitchFamily="18" charset="0"/>
              </a:rPr>
              <a:t>граками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або</a:t>
            </a:r>
            <a:r>
              <a:rPr lang="ru-RU" sz="1400" dirty="0">
                <a:latin typeface="Times New Roman" panose="02020603050405020304" pitchFamily="18" charset="0"/>
                <a:cs typeface="Times New Roman" panose="02020603050405020304" pitchFamily="18" charset="0"/>
              </a:rPr>
              <a:t> галками. Ворони, </a:t>
            </a:r>
            <a:r>
              <a:rPr lang="ru-RU" sz="1400" dirty="0" err="1">
                <a:latin typeface="Times New Roman" panose="02020603050405020304" pitchFamily="18" charset="0"/>
                <a:cs typeface="Times New Roman" panose="02020603050405020304" pitchFamily="18" charset="0"/>
              </a:rPr>
              <a:t>які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живуть</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сільській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місцевості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харчуються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слимаками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дощовими</a:t>
            </a:r>
            <a:r>
              <a:rPr lang="ru-RU" sz="1400" dirty="0">
                <a:latin typeface="Times New Roman" panose="02020603050405020304" pitchFamily="18" charset="0"/>
                <a:cs typeface="Times New Roman" panose="02020603050405020304" pitchFamily="18" charset="0"/>
              </a:rPr>
              <a:t> червами, </a:t>
            </a:r>
            <a:r>
              <a:rPr lang="ru-RU" sz="1400" dirty="0" err="1">
                <a:latin typeface="Times New Roman" panose="02020603050405020304" pitchFamily="18" charset="0"/>
                <a:cs typeface="Times New Roman" panose="02020603050405020304" pitchFamily="18" charset="0"/>
              </a:rPr>
              <a:t>різноманітними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комахами</a:t>
            </a:r>
            <a:r>
              <a:rPr lang="ru-RU" sz="1400" dirty="0">
                <a:latin typeface="Times New Roman" panose="02020603050405020304" pitchFamily="18" charset="0"/>
                <a:cs typeface="Times New Roman" panose="02020603050405020304" pitchFamily="18" charset="0"/>
              </a:rPr>
              <a:t> та </a:t>
            </a:r>
            <a:r>
              <a:rPr lang="ru-RU" sz="1400" dirty="0" err="1">
                <a:latin typeface="Times New Roman" panose="02020603050405020304" pitchFamily="18" charset="0"/>
                <a:cs typeface="Times New Roman" panose="02020603050405020304" pitchFamily="18" charset="0"/>
              </a:rPr>
              <a:t>їх</a:t>
            </a:r>
            <a:r>
              <a:rPr lang="ru-RU" sz="1400" dirty="0">
                <a:latin typeface="Times New Roman" panose="02020603050405020304" pitchFamily="18" charset="0"/>
                <a:cs typeface="Times New Roman" panose="02020603050405020304" pitchFamily="18" charset="0"/>
              </a:rPr>
              <a:t> личинками. У </a:t>
            </a:r>
            <a:r>
              <a:rPr lang="ru-RU" sz="1400" dirty="0" err="1">
                <a:latin typeface="Times New Roman" panose="02020603050405020304" pitchFamily="18" charset="0"/>
                <a:cs typeface="Times New Roman" panose="02020603050405020304" pitchFamily="18" charset="0"/>
              </a:rPr>
              <a:t>місцях</a:t>
            </a:r>
            <a:r>
              <a:rPr lang="ru-RU" sz="1400" dirty="0">
                <a:latin typeface="Times New Roman" panose="02020603050405020304" pitchFamily="18" charset="0"/>
                <a:cs typeface="Times New Roman" panose="02020603050405020304" pitchFamily="18" charset="0"/>
              </a:rPr>
              <a:t>, де є </a:t>
            </a:r>
            <a:r>
              <a:rPr lang="ru-RU" sz="1400" dirty="0" err="1">
                <a:latin typeface="Times New Roman" panose="02020603050405020304" pitchFamily="18" charset="0"/>
                <a:cs typeface="Times New Roman" panose="02020603050405020304" pitchFamily="18" charset="0"/>
              </a:rPr>
              <a:t>водойми</a:t>
            </a:r>
            <a:r>
              <a:rPr lang="ru-RU" sz="1400" dirty="0">
                <a:latin typeface="Times New Roman" panose="02020603050405020304" pitchFamily="18" charset="0"/>
                <a:cs typeface="Times New Roman" panose="02020603050405020304" pitchFamily="18" charset="0"/>
              </a:rPr>
              <a:t>, птахи </a:t>
            </a:r>
            <a:r>
              <a:rPr lang="ru-RU" sz="1400" dirty="0" err="1">
                <a:latin typeface="Times New Roman" panose="02020603050405020304" pitchFamily="18" charset="0"/>
                <a:cs typeface="Times New Roman" panose="02020603050405020304" pitchFamily="18" charset="0"/>
              </a:rPr>
              <a:t>ловлять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дрібну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рибу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пуголовків</a:t>
            </a:r>
            <a:r>
              <a:rPr lang="ru-RU" sz="1400" dirty="0">
                <a:latin typeface="Times New Roman" panose="02020603050405020304" pitchFamily="18" charset="0"/>
                <a:cs typeface="Times New Roman" panose="02020603050405020304" pitchFamily="18" charset="0"/>
              </a:rPr>
              <a:t> та </a:t>
            </a:r>
            <a:r>
              <a:rPr lang="ru-RU" sz="1400" dirty="0" err="1">
                <a:latin typeface="Times New Roman" panose="02020603050405020304" pitchFamily="18" charset="0"/>
                <a:cs typeface="Times New Roman" panose="02020603050405020304" pitchFamily="18" charset="0"/>
              </a:rPr>
              <a:t>різних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амфібій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Між</a:t>
            </a:r>
            <a:r>
              <a:rPr lang="ru-RU" sz="1400" dirty="0">
                <a:latin typeface="Times New Roman" panose="02020603050405020304" pitchFamily="18" charset="0"/>
                <a:cs typeface="Times New Roman" panose="02020603050405020304" pitchFamily="18" charset="0"/>
              </a:rPr>
              <a:t> собою птахи </a:t>
            </a:r>
            <a:r>
              <a:rPr lang="ru-RU" sz="1400" dirty="0" err="1">
                <a:latin typeface="Times New Roman" panose="02020603050405020304" pitchFamily="18" charset="0"/>
                <a:cs typeface="Times New Roman" panose="02020603050405020304" pitchFamily="18" charset="0"/>
              </a:rPr>
              <a:t>спілкуються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характерним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хриплим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карканням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Деякі</a:t>
            </a:r>
            <a:r>
              <a:rPr lang="ru-RU" sz="1400" dirty="0">
                <a:latin typeface="Times New Roman" panose="02020603050405020304" pitchFamily="18" charset="0"/>
                <a:cs typeface="Times New Roman" panose="02020603050405020304" pitchFamily="18" charset="0"/>
              </a:rPr>
              <a:t> птахи </a:t>
            </a:r>
            <a:r>
              <a:rPr lang="ru-RU" sz="1400" dirty="0" err="1">
                <a:latin typeface="Times New Roman" panose="02020603050405020304" pitchFamily="18" charset="0"/>
                <a:cs typeface="Times New Roman" panose="02020603050405020304" pitchFamily="18" charset="0"/>
              </a:rPr>
              <a:t>вміло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копіюють</a:t>
            </a:r>
            <a:r>
              <a:rPr lang="ru-RU" sz="1400" dirty="0">
                <a:latin typeface="Times New Roman" panose="02020603050405020304" pitchFamily="18" charset="0"/>
                <a:cs typeface="Times New Roman" panose="02020603050405020304" pitchFamily="18" charset="0"/>
              </a:rPr>
              <a:t> голоси </a:t>
            </a:r>
            <a:r>
              <a:rPr lang="ru-RU" sz="1400" dirty="0" err="1">
                <a:latin typeface="Times New Roman" panose="02020603050405020304" pitchFamily="18" charset="0"/>
                <a:cs typeface="Times New Roman" panose="02020603050405020304" pitchFamily="18" charset="0"/>
              </a:rPr>
              <a:t>інших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пернатих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або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повторюють</a:t>
            </a:r>
            <a:r>
              <a:rPr lang="ru-RU" sz="1400" dirty="0">
                <a:latin typeface="Times New Roman" panose="02020603050405020304" pitchFamily="18" charset="0"/>
                <a:cs typeface="Times New Roman" panose="02020603050405020304" pitchFamily="18" charset="0"/>
              </a:rPr>
              <a:t> звуки, </a:t>
            </a:r>
            <a:r>
              <a:rPr lang="ru-RU" sz="1400" dirty="0" err="1">
                <a:latin typeface="Times New Roman" panose="02020603050405020304" pitchFamily="18" charset="0"/>
                <a:cs typeface="Times New Roman" panose="02020603050405020304" pitchFamily="18" charset="0"/>
              </a:rPr>
              <a:t>що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десь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почули</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гніздовий</a:t>
            </a:r>
            <a:r>
              <a:rPr lang="ru-RU" sz="1400" dirty="0">
                <a:latin typeface="Times New Roman" panose="02020603050405020304" pitchFamily="18" charset="0"/>
                <a:cs typeface="Times New Roman" panose="02020603050405020304" pitchFamily="18" charset="0"/>
              </a:rPr>
              <a:t> сезон </a:t>
            </a:r>
            <a:r>
              <a:rPr lang="ru-RU" sz="1400" dirty="0" err="1">
                <a:latin typeface="Times New Roman" panose="02020603050405020304" pitchFamily="18" charset="0"/>
                <a:cs typeface="Times New Roman" panose="02020603050405020304" pitchFamily="18" charset="0"/>
              </a:rPr>
              <a:t>зграї</a:t>
            </a:r>
            <a:r>
              <a:rPr lang="ru-RU" sz="1400" dirty="0">
                <a:latin typeface="Times New Roman" panose="02020603050405020304" pitchFamily="18" charset="0"/>
                <a:cs typeface="Times New Roman" panose="02020603050405020304" pitchFamily="18" charset="0"/>
              </a:rPr>
              <a:t> ворон </a:t>
            </a:r>
            <a:r>
              <a:rPr lang="ru-RU" sz="1400" dirty="0" err="1">
                <a:latin typeface="Times New Roman" panose="02020603050405020304" pitchFamily="18" charset="0"/>
                <a:cs typeface="Times New Roman" panose="02020603050405020304" pitchFamily="18" charset="0"/>
              </a:rPr>
              <a:t>розсіюються</a:t>
            </a:r>
            <a:r>
              <a:rPr lang="ru-RU" sz="1400" dirty="0">
                <a:latin typeface="Times New Roman" panose="02020603050405020304" pitchFamily="18" charset="0"/>
                <a:cs typeface="Times New Roman" panose="02020603050405020304" pitchFamily="18" charset="0"/>
              </a:rPr>
              <a:t>, птахи </a:t>
            </a:r>
            <a:r>
              <a:rPr lang="ru-RU" sz="1400" dirty="0" err="1">
                <a:latin typeface="Times New Roman" panose="02020603050405020304" pitchFamily="18" charset="0"/>
                <a:cs typeface="Times New Roman" panose="02020603050405020304" pitchFamily="18" charset="0"/>
              </a:rPr>
              <a:t>знаходять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собі</a:t>
            </a:r>
            <a:r>
              <a:rPr lang="ru-RU" sz="1400" dirty="0">
                <a:latin typeface="Times New Roman" panose="02020603050405020304" pitchFamily="18" charset="0"/>
                <a:cs typeface="Times New Roman" panose="02020603050405020304" pitchFamily="18" charset="0"/>
              </a:rPr>
              <a:t> пару та </a:t>
            </a:r>
            <a:r>
              <a:rPr lang="ru-RU" sz="1400" dirty="0" err="1">
                <a:latin typeface="Times New Roman" panose="02020603050405020304" pitchFamily="18" charset="0"/>
                <a:cs typeface="Times New Roman" panose="02020603050405020304" pitchFamily="18" charset="0"/>
              </a:rPr>
              <a:t>займають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домашні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ділянки</a:t>
            </a:r>
            <a:r>
              <a:rPr lang="ru-RU" sz="1400" dirty="0">
                <a:latin typeface="Times New Roman" panose="02020603050405020304" pitchFamily="18" charset="0"/>
                <a:cs typeface="Times New Roman" panose="02020603050405020304" pitchFamily="18" charset="0"/>
              </a:rPr>
              <a:t>. На початку </a:t>
            </a:r>
            <a:r>
              <a:rPr lang="ru-RU" sz="1400" dirty="0" err="1">
                <a:latin typeface="Times New Roman" panose="02020603050405020304" pitchFamily="18" charset="0"/>
                <a:cs typeface="Times New Roman" panose="02020603050405020304" pitchFamily="18" charset="0"/>
              </a:rPr>
              <a:t>квітня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самиця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відкладає</a:t>
            </a:r>
            <a:r>
              <a:rPr lang="ru-RU" sz="1400" dirty="0">
                <a:latin typeface="Times New Roman" panose="02020603050405020304" pitchFamily="18" charset="0"/>
                <a:cs typeface="Times New Roman" panose="02020603050405020304" pitchFamily="18" charset="0"/>
              </a:rPr>
              <a:t> 4-6 </a:t>
            </a:r>
            <a:r>
              <a:rPr lang="ru-RU" sz="1400" dirty="0" err="1">
                <a:latin typeface="Times New Roman" panose="02020603050405020304" pitchFamily="18" charset="0"/>
                <a:cs typeface="Times New Roman" panose="02020603050405020304" pitchFamily="18" charset="0"/>
              </a:rPr>
              <a:t>яєць</a:t>
            </a:r>
            <a:r>
              <a:rPr lang="ru-RU" sz="1400" dirty="0">
                <a:latin typeface="Times New Roman" panose="02020603050405020304" pitchFamily="18" charset="0"/>
                <a:cs typeface="Times New Roman" panose="02020603050405020304" pitchFamily="18" charset="0"/>
              </a:rPr>
              <a:t>. Кладку </a:t>
            </a:r>
            <a:r>
              <a:rPr lang="ru-RU" sz="1400" dirty="0" err="1">
                <a:latin typeface="Times New Roman" panose="02020603050405020304" pitchFamily="18" charset="0"/>
                <a:cs typeface="Times New Roman" panose="02020603050405020304" pitchFamily="18" charset="0"/>
              </a:rPr>
              <a:t>насиджує</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тільки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самиця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Пташенята</a:t>
            </a:r>
            <a:r>
              <a:rPr lang="ru-RU" sz="1400" dirty="0">
                <a:latin typeface="Times New Roman" panose="02020603050405020304" pitchFamily="18" charset="0"/>
                <a:cs typeface="Times New Roman" panose="02020603050405020304" pitchFamily="18" charset="0"/>
              </a:rPr>
              <a:t> весь перший </a:t>
            </a:r>
            <a:r>
              <a:rPr lang="ru-RU" sz="1400" dirty="0" err="1">
                <a:latin typeface="Times New Roman" panose="02020603050405020304" pitchFamily="18" charset="0"/>
                <a:cs typeface="Times New Roman" panose="02020603050405020304" pitchFamily="18" charset="0"/>
              </a:rPr>
              <a:t>місяць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сидять</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гнізді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харчуючись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тим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що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принесуть</a:t>
            </a:r>
            <a:r>
              <a:rPr lang="ru-RU" sz="1400" dirty="0">
                <a:latin typeface="Times New Roman" panose="02020603050405020304" pitchFamily="18" charset="0"/>
                <a:cs typeface="Times New Roman" panose="02020603050405020304" pitchFamily="18" charset="0"/>
              </a:rPr>
              <a:t> батьки. </a:t>
            </a:r>
            <a:r>
              <a:rPr lang="ru-RU" sz="1400" dirty="0" err="1">
                <a:latin typeface="Times New Roman" panose="02020603050405020304" pitchFamily="18" charset="0"/>
                <a:cs typeface="Times New Roman" panose="02020603050405020304" pitchFamily="18" charset="0"/>
              </a:rPr>
              <a:t>Покидають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рідний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дім</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віці</a:t>
            </a:r>
            <a:r>
              <a:rPr lang="ru-RU" sz="1400" dirty="0">
                <a:latin typeface="Times New Roman" panose="02020603050405020304" pitchFamily="18" charset="0"/>
                <a:cs typeface="Times New Roman" panose="02020603050405020304" pitchFamily="18" charset="0"/>
              </a:rPr>
              <a:t> 4-5 </a:t>
            </a:r>
            <a:r>
              <a:rPr lang="ru-RU" sz="1400" dirty="0" err="1">
                <a:latin typeface="Times New Roman" panose="02020603050405020304" pitchFamily="18" charset="0"/>
                <a:cs typeface="Times New Roman" panose="02020603050405020304" pitchFamily="18" charset="0"/>
              </a:rPr>
              <a:t>тижнів</a:t>
            </a:r>
            <a:r>
              <a:rPr lang="ru-RU" sz="1400" dirty="0">
                <a:latin typeface="Times New Roman" panose="02020603050405020304" pitchFamily="18" charset="0"/>
                <a:cs typeface="Times New Roman" panose="02020603050405020304" pitchFamily="18" charset="0"/>
              </a:rPr>
              <a:t>.</a:t>
            </a:r>
          </a:p>
          <a:p>
            <a:pPr algn="just"/>
            <a:endParaRPr lang="uk-UA" sz="1400"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Ворона сіра</a:t>
            </a:r>
          </a:p>
        </p:txBody>
      </p:sp>
      <p:pic>
        <p:nvPicPr>
          <p:cNvPr id="8" name="Місце для вмісту 7">
            <a:extLst>
              <a:ext uri="{FF2B5EF4-FFF2-40B4-BE49-F238E27FC236}">
                <a16:creationId xmlns:a16="http://schemas.microsoft.com/office/drawing/2014/main" id="{ADD500BE-41D3-4168-B181-3D68A5ADD11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3188" y="1109662"/>
            <a:ext cx="6867456" cy="5488086"/>
          </a:xfrm>
        </p:spPr>
      </p:pic>
      <p:pic>
        <p:nvPicPr>
          <p:cNvPr id="10" name="00220">
            <a:hlinkClick r:id="" action="ppaction://media"/>
            <a:extLst>
              <a:ext uri="{FF2B5EF4-FFF2-40B4-BE49-F238E27FC236}">
                <a16:creationId xmlns:a16="http://schemas.microsoft.com/office/drawing/2014/main" id="{23077F26-E9B0-49E0-904D-2113FACDE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8196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solidFill>
                <a:latin typeface="Arial Black" panose="020B0A04020102020204" pitchFamily="34" charset="0"/>
              </a:rPr>
              <a:t>Птахи парків та садів</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uk-UA" dirty="0"/>
              <a:t> </a:t>
            </a:r>
            <a:r>
              <a:rPr lang="uk-UA" sz="1400" dirty="0">
                <a:latin typeface="Times New Roman" panose="02020603050405020304" pitchFamily="18" charset="0"/>
                <a:cs typeface="Times New Roman" panose="02020603050405020304" pitchFamily="18" charset="0"/>
              </a:rPr>
              <a:t>Ластівка сільська - один з найбільш поширених видів ластівок. У природних умовах сільські ластівки споруджують гнізда в печерах, на скелях та урвищах, рідше - на деревах. Споруди створені людиною - основні місця, де сільська ластівка виводить нащадків. Вона гніздиться в житлових будівлях, господарських будівлях, будівлях підприємств та установ. Зовнішність сільської ластівки - типова для ластівок загалом: тіло подовженої форми, вузькі загострені крила, короткий дзьоб. Хвіст вилкоподібний, і крайні стернові пера подовжені у вигляді косиць.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Сільські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ластівки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зазвичай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полюють</a:t>
            </a:r>
            <a:r>
              <a:rPr lang="ru-RU" sz="1400" dirty="0">
                <a:latin typeface="Times New Roman" panose="02020603050405020304" pitchFamily="18" charset="0"/>
                <a:cs typeface="Times New Roman" panose="02020603050405020304" pitchFamily="18" charset="0"/>
              </a:rPr>
              <a:t> над </a:t>
            </a:r>
            <a:r>
              <a:rPr lang="ru-RU" sz="1400" dirty="0" err="1">
                <a:latin typeface="Times New Roman" panose="02020603050405020304" pitchFamily="18" charset="0"/>
                <a:cs typeface="Times New Roman" panose="02020603050405020304" pitchFamily="18" charset="0"/>
              </a:rPr>
              <a:t>відкритими</a:t>
            </a:r>
            <a:r>
              <a:rPr lang="ru-RU" sz="1400" dirty="0">
                <a:latin typeface="Times New Roman" panose="02020603050405020304" pitchFamily="18" charset="0"/>
                <a:cs typeface="Times New Roman" panose="02020603050405020304" pitchFamily="18" charset="0"/>
              </a:rPr>
              <a:t> просторами: вона </a:t>
            </a:r>
            <a:r>
              <a:rPr lang="ru-RU" sz="1400" dirty="0" err="1">
                <a:latin typeface="Times New Roman" panose="02020603050405020304" pitchFamily="18" charset="0"/>
                <a:cs typeface="Times New Roman" panose="02020603050405020304" pitchFamily="18" charset="0"/>
              </a:rPr>
              <a:t>вміє</a:t>
            </a:r>
            <a:r>
              <a:rPr lang="ru-RU" sz="1400" dirty="0">
                <a:latin typeface="Times New Roman" panose="02020603050405020304" pitchFamily="18" charset="0"/>
                <a:cs typeface="Times New Roman" panose="02020603050405020304" pitchFamily="18" charset="0"/>
              </a:rPr>
              <a:t> на </a:t>
            </a:r>
            <a:r>
              <a:rPr lang="ru-RU" sz="1400" dirty="0" err="1">
                <a:latin typeface="Times New Roman" panose="02020603050405020304" pitchFamily="18" charset="0"/>
                <a:cs typeface="Times New Roman" panose="02020603050405020304" pitchFamily="18" charset="0"/>
              </a:rPr>
              <a:t>льоту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схоплювати</a:t>
            </a:r>
            <a:r>
              <a:rPr lang="ru-RU" sz="1400" dirty="0">
                <a:latin typeface="Times New Roman" panose="02020603050405020304" pitchFamily="18" charset="0"/>
                <a:cs typeface="Times New Roman" panose="02020603050405020304" pitchFamily="18" charset="0"/>
              </a:rPr>
              <a:t> комах з </a:t>
            </a:r>
            <a:r>
              <a:rPr lang="ru-RU" sz="1400" dirty="0" err="1">
                <a:latin typeface="Times New Roman" panose="02020603050405020304" pitchFamily="18" charset="0"/>
                <a:cs typeface="Times New Roman" panose="02020603050405020304" pitchFamily="18" charset="0"/>
              </a:rPr>
              <a:t>листя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квітів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стель</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стін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будівель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Також</a:t>
            </a:r>
            <a:r>
              <a:rPr lang="ru-RU" sz="1400" dirty="0">
                <a:latin typeface="Times New Roman" panose="02020603050405020304" pitchFamily="18" charset="0"/>
                <a:cs typeface="Times New Roman" panose="02020603050405020304" pitchFamily="18" charset="0"/>
              </a:rPr>
              <a:t> на </a:t>
            </a:r>
            <a:r>
              <a:rPr lang="ru-RU" sz="1400" dirty="0" err="1">
                <a:latin typeface="Times New Roman" panose="02020603050405020304" pitchFamily="18" charset="0"/>
                <a:cs typeface="Times New Roman" panose="02020603050405020304" pitchFamily="18" charset="0"/>
              </a:rPr>
              <a:t>землі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стінах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будівель</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скелях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сільські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ластівки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збирають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потрібні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їм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мінеральні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речовини</a:t>
            </a:r>
            <a:r>
              <a:rPr lang="ru-RU" sz="1400" dirty="0">
                <a:latin typeface="Times New Roman" panose="02020603050405020304" pitchFamily="18" charset="0"/>
                <a:cs typeface="Times New Roman" panose="02020603050405020304" pitchFamily="18" charset="0"/>
              </a:rPr>
              <a:t>, а </a:t>
            </a:r>
            <a:r>
              <a:rPr lang="ru-RU" sz="1400" dirty="0" err="1">
                <a:latin typeface="Times New Roman" panose="02020603050405020304" pitchFamily="18" charset="0"/>
                <a:cs typeface="Times New Roman" panose="02020603050405020304" pitchFamily="18" charset="0"/>
              </a:rPr>
              <a:t>також</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камінчики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які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слугують</a:t>
            </a:r>
            <a:r>
              <a:rPr lang="ru-RU" sz="1400" dirty="0">
                <a:latin typeface="Times New Roman" panose="02020603050405020304" pitchFamily="18" charset="0"/>
                <a:cs typeface="Times New Roman" panose="02020603050405020304" pitchFamily="18" charset="0"/>
              </a:rPr>
              <a:t> для </a:t>
            </a:r>
            <a:r>
              <a:rPr lang="ru-RU" sz="1400" dirty="0" err="1">
                <a:latin typeface="Times New Roman" panose="02020603050405020304" pitchFamily="18" charset="0"/>
                <a:cs typeface="Times New Roman" panose="02020603050405020304" pitchFamily="18" charset="0"/>
              </a:rPr>
              <a:t>перетирання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їжі</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шлунку</a:t>
            </a:r>
            <a:r>
              <a:rPr lang="ru-RU" sz="1400" dirty="0">
                <a:latin typeface="Times New Roman" panose="02020603050405020304" pitchFamily="18" charset="0"/>
                <a:cs typeface="Times New Roman" panose="02020603050405020304" pitchFamily="18" charset="0"/>
              </a:rPr>
              <a:t>. На </a:t>
            </a:r>
            <a:r>
              <a:rPr lang="ru-RU" sz="1400" dirty="0" err="1">
                <a:latin typeface="Times New Roman" panose="02020603050405020304" pitchFamily="18" charset="0"/>
                <a:cs typeface="Times New Roman" panose="02020603050405020304" pitchFamily="18" charset="0"/>
              </a:rPr>
              <a:t>місця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гніздування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ластівка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сільська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прилітає</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другій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половині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квітня</a:t>
            </a:r>
            <a:r>
              <a:rPr lang="ru-RU" sz="1400" dirty="0">
                <a:latin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cs typeface="Times New Roman" panose="02020603050405020304" pitchFamily="18" charset="0"/>
              </a:rPr>
              <a:t>першій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половині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травня</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повних</a:t>
            </a:r>
            <a:r>
              <a:rPr lang="ru-RU" sz="1400" dirty="0">
                <a:latin typeface="Times New Roman" panose="02020603050405020304" pitchFamily="18" charset="0"/>
                <a:cs typeface="Times New Roman" panose="02020603050405020304" pitchFamily="18" charset="0"/>
              </a:rPr>
              <a:t> кладках </a:t>
            </a:r>
            <a:r>
              <a:rPr lang="ru-RU" sz="1400" dirty="0" err="1">
                <a:latin typeface="Times New Roman" panose="02020603050405020304" pitchFamily="18" charset="0"/>
                <a:cs typeface="Times New Roman" panose="02020603050405020304" pitchFamily="18" charset="0"/>
              </a:rPr>
              <a:t>зазвичай</a:t>
            </a:r>
            <a:r>
              <a:rPr lang="ru-RU" sz="1400" dirty="0">
                <a:latin typeface="Times New Roman" panose="02020603050405020304" pitchFamily="18" charset="0"/>
                <a:cs typeface="Times New Roman" panose="02020603050405020304" pitchFamily="18" charset="0"/>
              </a:rPr>
              <a:t> 4-6 </a:t>
            </a:r>
            <a:r>
              <a:rPr lang="ru-RU" sz="1400" dirty="0" err="1">
                <a:latin typeface="Times New Roman" panose="02020603050405020304" pitchFamily="18" charset="0"/>
                <a:cs typeface="Times New Roman" panose="02020603050405020304" pitchFamily="18" charset="0"/>
              </a:rPr>
              <a:t>яєць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Насиджування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яєць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триває</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близько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двох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тижнів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Пташенята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сільської</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ластівки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перебувають</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гнізді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менше</a:t>
            </a:r>
            <a:r>
              <a:rPr lang="ru-RU" sz="1400" dirty="0">
                <a:latin typeface="Times New Roman" panose="02020603050405020304" pitchFamily="18" charset="0"/>
                <a:cs typeface="Times New Roman" panose="02020603050405020304" pitchFamily="18" charset="0"/>
              </a:rPr>
              <a:t> 19-21 </a:t>
            </a:r>
            <a:r>
              <a:rPr lang="ru-RU" sz="1400" dirty="0" err="1">
                <a:latin typeface="Times New Roman" panose="02020603050405020304" pitchFamily="18" charset="0"/>
                <a:cs typeface="Times New Roman" panose="02020603050405020304" pitchFamily="18" charset="0"/>
              </a:rPr>
              <a:t>днів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Співають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дорослі</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молоді</a:t>
            </a:r>
            <a:r>
              <a:rPr lang="ru-RU" sz="1400" dirty="0">
                <a:latin typeface="Times New Roman" panose="02020603050405020304" pitchFamily="18" charset="0"/>
                <a:cs typeface="Times New Roman" panose="02020603050405020304" pitchFamily="18" charset="0"/>
              </a:rPr>
              <a:t> птахи. </a:t>
            </a:r>
            <a:r>
              <a:rPr lang="ru-RU" sz="1400" dirty="0" err="1">
                <a:latin typeface="Times New Roman" panose="02020603050405020304" pitchFamily="18" charset="0"/>
                <a:cs typeface="Times New Roman" panose="02020603050405020304" pitchFamily="18" charset="0"/>
              </a:rPr>
              <a:t>Нерідко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можна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почути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хоровий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спів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сільських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ластівок</a:t>
            </a:r>
            <a:r>
              <a:rPr lang="ru-RU" sz="1400" dirty="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Ластівка </a:t>
            </a:r>
          </a:p>
        </p:txBody>
      </p:sp>
      <p:pic>
        <p:nvPicPr>
          <p:cNvPr id="7" name="Місце для вмісту 6">
            <a:extLst>
              <a:ext uri="{FF2B5EF4-FFF2-40B4-BE49-F238E27FC236}">
                <a16:creationId xmlns:a16="http://schemas.microsoft.com/office/drawing/2014/main" id="{7817A9D3-E983-403B-88CE-8DC5A15751F0}"/>
              </a:ext>
            </a:extLst>
          </p:cNvPr>
          <p:cNvPicPr>
            <a:picLocks noGrp="1" noChangeAspect="1"/>
          </p:cNvPicPr>
          <p:nvPr>
            <p:ph idx="1"/>
          </p:nvPr>
        </p:nvPicPr>
        <p:blipFill>
          <a:blip r:embed="rId4"/>
          <a:stretch>
            <a:fillRect/>
          </a:stretch>
        </p:blipFill>
        <p:spPr>
          <a:xfrm>
            <a:off x="4873657" y="1575152"/>
            <a:ext cx="7098383" cy="4924122"/>
          </a:xfrm>
          <a:prstGeom prst="rect">
            <a:avLst/>
          </a:prstGeom>
        </p:spPr>
      </p:pic>
      <p:pic>
        <p:nvPicPr>
          <p:cNvPr id="9" name="swallows-screeching_gkkehhno">
            <a:hlinkClick r:id="" action="ppaction://media"/>
            <a:extLst>
              <a:ext uri="{FF2B5EF4-FFF2-40B4-BE49-F238E27FC236}">
                <a16:creationId xmlns:a16="http://schemas.microsoft.com/office/drawing/2014/main" id="{D2809CED-388E-461F-BDBF-BBFA8FC048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4074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solidFill>
                <a:latin typeface="Arial Black" panose="020B0A04020102020204" pitchFamily="34" charset="0"/>
              </a:rPr>
              <a:t>Птахи парків та садів</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uk-UA" dirty="0"/>
              <a:t> </a:t>
            </a:r>
            <a:r>
              <a:rPr lang="uk-UA" sz="1400" dirty="0">
                <a:latin typeface="Times New Roman" panose="02020603050405020304" pitchFamily="18" charset="0"/>
                <a:cs typeface="Times New Roman" panose="02020603050405020304" pitchFamily="18" charset="0"/>
              </a:rPr>
              <a:t>Найкраще за все снігур оселяється в чагарникових </a:t>
            </a:r>
            <a:r>
              <a:rPr lang="uk-UA" sz="1400" dirty="0" err="1">
                <a:latin typeface="Times New Roman" panose="02020603050405020304" pitchFamily="18" charset="0"/>
                <a:cs typeface="Times New Roman" panose="02020603050405020304" pitchFamily="18" charset="0"/>
              </a:rPr>
              <a:t>заростях</a:t>
            </a:r>
            <a:r>
              <a:rPr lang="uk-UA" sz="1400" dirty="0">
                <a:latin typeface="Times New Roman" panose="02020603050405020304" pitchFamily="18" charset="0"/>
                <a:cs typeface="Times New Roman" panose="02020603050405020304" pitchFamily="18" charset="0"/>
              </a:rPr>
              <a:t> та густому підліску хвойних і листяних фітоценозів. Проте, оскільки хвойних лісів на континенті стає все менше, снігурі частіше знаходять притулок у міських садах і парках, особливо там, де ростуть хвойні дерева та чагарники, і умови існування наближені до природних. Оперення самця досить колоритне. Нижня частина тіла яскраво-червона, спинка сіра, хвіст чорний, є білі ділянки під та над хвостом, а крила чорні з білими смугами. Голова прикрашена чорною шапочкою. Шлюбні пари у снігурів утворюються в кінці зими - на початку весни. Пара вибирає приховане місце подалі від чужих очей і починає будувати гніздо. У кінці квітня - на початку травня самиця відкладає 4-6 блакитнуватих яєць, всіяних бурими крапинками, і починає насиджувати. Протягом 12-14 днів самець постачає самицю їжею, а пташенята, які вилупились, залишаться в гнізді ще 14-18 днів. Харчуються снігурі різноманітним насінням, навесні поїдають бруньки дерев та чагарників, а восени та взимку - лісовими ягодами та горішками. Найулюбленіша їжа - ягоди </a:t>
            </a:r>
            <a:r>
              <a:rPr lang="uk-UA" sz="1400" dirty="0" err="1">
                <a:latin typeface="Times New Roman" panose="02020603050405020304" pitchFamily="18" charset="0"/>
                <a:cs typeface="Times New Roman" panose="02020603050405020304" pitchFamily="18" charset="0"/>
              </a:rPr>
              <a:t>горобини</a:t>
            </a:r>
            <a:r>
              <a:rPr lang="uk-UA" sz="1400" dirty="0">
                <a:latin typeface="Times New Roman" panose="02020603050405020304" pitchFamily="18" charset="0"/>
                <a:cs typeface="Times New Roman" panose="02020603050405020304" pitchFamily="18" charset="0"/>
              </a:rPr>
              <a:t>. У період вигодовування пташенят полюють на комах. </a:t>
            </a: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Снігур звичайний</a:t>
            </a:r>
          </a:p>
        </p:txBody>
      </p:sp>
      <p:pic>
        <p:nvPicPr>
          <p:cNvPr id="8" name="Місце для вмісту 7">
            <a:extLst>
              <a:ext uri="{FF2B5EF4-FFF2-40B4-BE49-F238E27FC236}">
                <a16:creationId xmlns:a16="http://schemas.microsoft.com/office/drawing/2014/main" id="{62612929-9B15-4AC7-8827-54F6178DE7CB}"/>
              </a:ext>
            </a:extLst>
          </p:cNvPr>
          <p:cNvPicPr>
            <a:picLocks noGrp="1" noChangeAspect="1"/>
          </p:cNvPicPr>
          <p:nvPr>
            <p:ph idx="1"/>
          </p:nvPr>
        </p:nvPicPr>
        <p:blipFill>
          <a:blip r:embed="rId4"/>
          <a:stretch>
            <a:fillRect/>
          </a:stretch>
        </p:blipFill>
        <p:spPr>
          <a:xfrm>
            <a:off x="4958499" y="1474460"/>
            <a:ext cx="7092145" cy="5081085"/>
          </a:xfrm>
          <a:prstGeom prst="rect">
            <a:avLst/>
          </a:prstGeom>
        </p:spPr>
      </p:pic>
      <p:pic>
        <p:nvPicPr>
          <p:cNvPr id="9" name="snegir-golos-629-onbird.ru">
            <a:hlinkClick r:id="" action="ppaction://media"/>
            <a:extLst>
              <a:ext uri="{FF2B5EF4-FFF2-40B4-BE49-F238E27FC236}">
                <a16:creationId xmlns:a16="http://schemas.microsoft.com/office/drawing/2014/main" id="{C5B5B6AD-08F0-49FA-9BF1-2150E6B440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087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5">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ідзаголовок 2">
            <a:extLst>
              <a:ext uri="{FF2B5EF4-FFF2-40B4-BE49-F238E27FC236}">
                <a16:creationId xmlns:a16="http://schemas.microsoft.com/office/drawing/2014/main" id="{C03D247A-3B6F-4E57-AA41-5088029C8B6E}"/>
              </a:ext>
            </a:extLst>
          </p:cNvPr>
          <p:cNvSpPr>
            <a:spLocks noGrp="1"/>
          </p:cNvSpPr>
          <p:nvPr>
            <p:ph type="subTitle" idx="1"/>
          </p:nvPr>
        </p:nvSpPr>
        <p:spPr>
          <a:xfrm>
            <a:off x="1833489" y="1491885"/>
            <a:ext cx="9144000" cy="1265384"/>
          </a:xfrm>
        </p:spPr>
        <p:txBody>
          <a:bodyPr>
            <a:noAutofit/>
          </a:bodyPr>
          <a:lstStyle/>
          <a:p>
            <a:pPr algn="just"/>
            <a:r>
              <a:rPr lang="uk-UA" sz="2000" b="1" dirty="0">
                <a:solidFill>
                  <a:schemeClr val="bg1"/>
                </a:solidFill>
                <a:latin typeface="Arial Black" panose="020B0A04020102020204" pitchFamily="34" charset="0"/>
              </a:rPr>
              <a:t>В Україні налічується близько 360 видів птахів, а разом із птахами, які є залітними на території країни – близько 456 видів. До Червоної книги України занесено 87 видів птахів. Але, нажаль, список птахів, що зникають, поповнюється з сумною постійністю. На Землі вже зникло понад 160 їх видів і підвидів. У Європі під загрозою зникнення знаходиться понад 50% птахів. </a:t>
            </a:r>
          </a:p>
          <a:p>
            <a:r>
              <a:rPr lang="uk-UA" sz="3200" b="1" dirty="0">
                <a:solidFill>
                  <a:schemeClr val="bg1"/>
                </a:solidFill>
                <a:latin typeface="Arial Black" panose="020B0A04020102020204" pitchFamily="34" charset="0"/>
              </a:rPr>
              <a:t>Тому давайте оберігати наших крилатих друзів!</a:t>
            </a:r>
          </a:p>
        </p:txBody>
      </p:sp>
      <p:pic>
        <p:nvPicPr>
          <p:cNvPr id="5" name="43ebb4220b2568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80295" y="4601308"/>
            <a:ext cx="609600" cy="609600"/>
          </a:xfrm>
          <a:prstGeom prst="rect">
            <a:avLst/>
          </a:prstGeom>
        </p:spPr>
      </p:pic>
    </p:spTree>
    <p:extLst>
      <p:ext uri="{BB962C8B-B14F-4D97-AF65-F5344CB8AC3E}">
        <p14:creationId xmlns:p14="http://schemas.microsoft.com/office/powerpoint/2010/main" val="102764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lumMod val="75000"/>
                  </a:schemeClr>
                </a:solidFill>
                <a:latin typeface="Arial Black" panose="020B0A04020102020204" pitchFamily="34" charset="0"/>
              </a:rPr>
              <a:t>Лісові птахи</a:t>
            </a:r>
          </a:p>
        </p:txBody>
      </p:sp>
      <p:pic>
        <p:nvPicPr>
          <p:cNvPr id="7" name="04309">
            <a:hlinkClick r:id="" action="ppaction://media"/>
            <a:extLst>
              <a:ext uri="{FF2B5EF4-FFF2-40B4-BE49-F238E27FC236}">
                <a16:creationId xmlns:a16="http://schemas.microsoft.com/office/drawing/2014/main" id="{107AA1F1-DCAD-4100-A334-5B50C04BD2C5}"/>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332788" y="3049588"/>
            <a:ext cx="609600" cy="609600"/>
          </a:xfrm>
        </p:spPr>
      </p:pic>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254524" y="1982709"/>
            <a:ext cx="4415525" cy="4800600"/>
          </a:xfrm>
        </p:spPr>
        <p:txBody>
          <a:bodyPr>
            <a:normAutofit fontScale="40000" lnSpcReduction="20000"/>
          </a:bodyPr>
          <a:lstStyle/>
          <a:p>
            <a:pPr algn="just"/>
            <a:endParaRPr lang="uk-UA" dirty="0">
              <a:solidFill>
                <a:prstClr val="black"/>
              </a:solidFill>
            </a:endParaRPr>
          </a:p>
          <a:p>
            <a:pPr algn="just"/>
            <a:endParaRPr lang="uk-UA" sz="3400" dirty="0">
              <a:solidFill>
                <a:prstClr val="black"/>
              </a:solidFill>
            </a:endParaRPr>
          </a:p>
          <a:p>
            <a:pPr algn="just"/>
            <a:r>
              <a:rPr lang="uk-UA" sz="4000" dirty="0">
                <a:solidFill>
                  <a:prstClr val="black"/>
                </a:solidFill>
                <a:latin typeface="Times New Roman" panose="02020603050405020304" pitchFamily="18" charset="0"/>
                <a:cs typeface="Times New Roman" panose="02020603050405020304" pitchFamily="18" charset="0"/>
              </a:rPr>
              <a:t>Дуже красивий птах з яскравим оперенням. Це найбільший птах </a:t>
            </a:r>
            <a:r>
              <a:rPr lang="uk-UA" sz="4000" dirty="0" err="1">
                <a:solidFill>
                  <a:prstClr val="black"/>
                </a:solidFill>
                <a:latin typeface="Times New Roman" panose="02020603050405020304" pitchFamily="18" charset="0"/>
                <a:cs typeface="Times New Roman" panose="02020603050405020304" pitchFamily="18" charset="0"/>
              </a:rPr>
              <a:t>дятлоподібних</a:t>
            </a:r>
            <a:r>
              <a:rPr lang="uk-UA" sz="4000" dirty="0">
                <a:solidFill>
                  <a:prstClr val="black"/>
                </a:solidFill>
                <a:latin typeface="Times New Roman" panose="02020603050405020304" pitchFamily="18" charset="0"/>
                <a:cs typeface="Times New Roman" panose="02020603050405020304" pitchFamily="18" charset="0"/>
              </a:rPr>
              <a:t>, що мешкає на Поліссі. Поширений у великих мішаних, листяних і рідких світлих лісах, гаях, парках та садах. Дятел – дуже сторожкий птах. Окремі пари дятла зеленого оселяються далеко один від одного, і тому зустріти їх нелегко. Однак у гніздовий період птахи видають свою присутність «сміхом»: самка й самець по черзі кричать цілий день. На відміну від звичайного строкатого дятла, зелений дятел барабанить по дереву значно рідше. Цікаво, що цей птах опирається на хвіст, коли сидить на дереві. Дятли ніколи не заселяються у старі гнізда. Щороку ці птахи видовбують собі нове житло. Живиться птах різними комахами та їхніми личинками, яких знаходить у стовбурах дерев. Вони є чудовими санітарами лісу!</a:t>
            </a:r>
          </a:p>
          <a:p>
            <a:endParaRPr lang="uk-UA" sz="40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701F63F-4A72-43F3-8B16-C8CF26DE3EF0}"/>
              </a:ext>
            </a:extLst>
          </p:cNvPr>
          <p:cNvPicPr>
            <a:picLocks noChangeAspect="1"/>
          </p:cNvPicPr>
          <p:nvPr/>
        </p:nvPicPr>
        <p:blipFill>
          <a:blip r:embed="rId5"/>
          <a:stretch>
            <a:fillRect/>
          </a:stretch>
        </p:blipFill>
        <p:spPr>
          <a:xfrm>
            <a:off x="4939645" y="2057400"/>
            <a:ext cx="7110999" cy="4651218"/>
          </a:xfrm>
          <a:prstGeom prst="rect">
            <a:avLst/>
          </a:prstGeom>
        </p:spPr>
      </p:pic>
      <p:sp>
        <p:nvSpPr>
          <p:cNvPr id="5" name="Прямокутник 4">
            <a:extLst>
              <a:ext uri="{FF2B5EF4-FFF2-40B4-BE49-F238E27FC236}">
                <a16:creationId xmlns:a16="http://schemas.microsoft.com/office/drawing/2014/main" id="{3FE4E447-6ECF-4D16-A666-9A72ECAFF674}"/>
              </a:ext>
            </a:extLst>
          </p:cNvPr>
          <p:cNvSpPr/>
          <p:nvPr/>
        </p:nvSpPr>
        <p:spPr>
          <a:xfrm>
            <a:off x="0" y="867266"/>
            <a:ext cx="5649145" cy="1323439"/>
          </a:xfrm>
          <a:prstGeom prst="rect">
            <a:avLst/>
          </a:prstGeom>
        </p:spPr>
        <p:txBody>
          <a:bodyPr wrap="square">
            <a:spAutoFit/>
          </a:bodyPr>
          <a:lstStyle/>
          <a:p>
            <a:pPr algn="ctr"/>
            <a:endParaRPr lang="uk-UA" sz="4000" dirty="0"/>
          </a:p>
          <a:p>
            <a:pPr algn="ctr"/>
            <a:r>
              <a:rPr lang="uk-UA" sz="4000" dirty="0"/>
              <a:t>Дятел зелений</a:t>
            </a:r>
          </a:p>
        </p:txBody>
      </p:sp>
      <p:pic>
        <p:nvPicPr>
          <p:cNvPr id="9" name="04309">
            <a:hlinkClick r:id="" action="ppaction://media"/>
            <a:extLst>
              <a:ext uri="{FF2B5EF4-FFF2-40B4-BE49-F238E27FC236}">
                <a16:creationId xmlns:a16="http://schemas.microsoft.com/office/drawing/2014/main" id="{8FEE1F00-B1DA-4D1E-A55F-427E7112A7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49145" y="3124200"/>
            <a:ext cx="609600" cy="609600"/>
          </a:xfrm>
          <a:prstGeom prst="rect">
            <a:avLst/>
          </a:prstGeom>
        </p:spPr>
      </p:pic>
    </p:spTree>
    <p:extLst>
      <p:ext uri="{BB962C8B-B14F-4D97-AF65-F5344CB8AC3E}">
        <p14:creationId xmlns:p14="http://schemas.microsoft.com/office/powerpoint/2010/main" val="506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7"/>
                                        </p:tgtEl>
                                      </p:cBhvr>
                                    </p:cmd>
                                  </p:childTnLst>
                                </p:cTn>
                              </p:par>
                            </p:childTnLst>
                          </p:cTn>
                        </p:par>
                        <p:par>
                          <p:cTn id="7" fill="hold">
                            <p:stCondLst>
                              <p:cond delay="44721"/>
                            </p:stCondLst>
                            <p:childTnLst>
                              <p:par>
                                <p:cTn id="8" presetID="1" presetClass="mediacall" presetSubtype="0" fill="hold" nodeType="afterEffect">
                                  <p:stCondLst>
                                    <p:cond delay="0"/>
                                  </p:stCondLst>
                                  <p:childTnLst>
                                    <p:cmd type="call" cmd="playFrom(0.0)">
                                      <p:cBhvr>
                                        <p:cTn id="9" dur="447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mute="1">
                <p:cTn id="11"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lumMod val="75000"/>
                  </a:schemeClr>
                </a:solidFill>
                <a:latin typeface="Arial Black" panose="020B0A04020102020204" pitchFamily="34" charset="0"/>
              </a:rPr>
              <a:t>Лісові птахи</a:t>
            </a:r>
          </a:p>
        </p:txBody>
      </p:sp>
      <p:pic>
        <p:nvPicPr>
          <p:cNvPr id="8" name="Місце для вмісту 7">
            <a:extLst>
              <a:ext uri="{FF2B5EF4-FFF2-40B4-BE49-F238E27FC236}">
                <a16:creationId xmlns:a16="http://schemas.microsoft.com/office/drawing/2014/main" id="{9ABE69D7-33E9-42BA-8053-0D3063BACD6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86865" y="1744076"/>
            <a:ext cx="7208298" cy="4755823"/>
          </a:xfrm>
        </p:spPr>
      </p:pic>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235670" y="1575153"/>
            <a:ext cx="4415525" cy="5282848"/>
          </a:xfrm>
        </p:spPr>
        <p:txBody>
          <a:bodyPr>
            <a:noAutofit/>
          </a:bodyPr>
          <a:lstStyle/>
          <a:p>
            <a:pPr algn="just"/>
            <a:r>
              <a:rPr lang="uk-UA" sz="1400" dirty="0">
                <a:latin typeface="Times New Roman" panose="02020603050405020304" pitchFamily="18" charset="0"/>
                <a:cs typeface="Times New Roman" panose="02020603050405020304" pitchFamily="18" charset="0"/>
              </a:rPr>
              <a:t>Найбільшими лісовими птахами на Поліссі є тетеруки або глухарі. Вони населяють високостовбурні, переважно хвойні та мішані ліси. Кількість цих птахів весь час зменшується. Це пов’язане з полюванням на них і зменшенням площі незайманих старих лісів, у яких живуть глухарі. Самець-</a:t>
            </a:r>
            <a:r>
              <a:rPr lang="uk-UA" sz="1400" dirty="0" err="1">
                <a:latin typeface="Times New Roman" panose="02020603050405020304" pitchFamily="18" charset="0"/>
                <a:cs typeface="Times New Roman" panose="02020603050405020304" pitchFamily="18" charset="0"/>
              </a:rPr>
              <a:t>гл</a:t>
            </a:r>
            <a:r>
              <a:rPr lang="en-US" sz="1400" dirty="0" err="1">
                <a:latin typeface="Times New Roman" panose="02020603050405020304" pitchFamily="18" charset="0"/>
                <a:cs typeface="Times New Roman" panose="02020603050405020304" pitchFamily="18" charset="0"/>
              </a:rPr>
              <a:t>yxap</a:t>
            </a:r>
            <a:r>
              <a:rPr lang="en-US" sz="1400" dirty="0">
                <a:latin typeface="Times New Roman" panose="02020603050405020304" pitchFamily="18" charset="0"/>
                <a:cs typeface="Times New Roman" panose="02020603050405020304" pitchFamily="18" charset="0"/>
              </a:rPr>
              <a:t> </a:t>
            </a:r>
            <a:r>
              <a:rPr lang="uk-UA" sz="1400" dirty="0">
                <a:latin typeface="Times New Roman" panose="02020603050405020304" pitchFamily="18" charset="0"/>
                <a:cs typeface="Times New Roman" panose="02020603050405020304" pitchFamily="18" charset="0"/>
              </a:rPr>
              <a:t>чорно-бурий з металічним полиском і трохи більший від самки, у якої оперення під колір опалого листя й сухої трави. У самця над оком доб­ре помітна червона бородавчаста брова. Глухарка сама виховує потомство (до 10 пташенят). Із середини березня глухарі починають токувати. Місце токування птахи використовують багато років підряд, якщо тут ніхто їх не турбує. Токують самці спочатку на деревах, а потім спускаються на землю, куди злітаються і самки. Самець то піднімає, то Під час «співу» птах зовсім нічого не чує (від цього й назва </a:t>
            </a:r>
            <a:r>
              <a:rPr lang="en-US" sz="1400" dirty="0">
                <a:latin typeface="Times New Roman" panose="02020603050405020304" pitchFamily="18" charset="0"/>
                <a:cs typeface="Times New Roman" panose="02020603050405020304" pitchFamily="18" charset="0"/>
              </a:rPr>
              <a:t>-</a:t>
            </a:r>
            <a:r>
              <a:rPr lang="uk-UA" sz="1400" dirty="0">
                <a:latin typeface="Times New Roman" panose="02020603050405020304" pitchFamily="18" charset="0"/>
                <a:cs typeface="Times New Roman" panose="02020603050405020304" pitchFamily="18" charset="0"/>
              </a:rPr>
              <a:t> глухар). Самка починає відкладати яйця в першій половині травня (від 5 до 16) і насиджує їх 24 дні. Глухарі досить добре «вдягнені» і «взуті», а великих морозів бояться, хоч і живуть в умовах півночі. На ніч вони ховаються в глибокий сніг. Коли глибина снігового покриву менша, ніж 40 сантиметрів, глухарі почувають себе погано, бо немає де сховатися. У снігу їм тепліше, адже там температура не нижча від </a:t>
            </a:r>
            <a:r>
              <a:rPr lang="en-US" sz="1400" dirty="0">
                <a:latin typeface="Times New Roman" panose="02020603050405020304" pitchFamily="18" charset="0"/>
                <a:cs typeface="Times New Roman" panose="02020603050405020304" pitchFamily="18" charset="0"/>
              </a:rPr>
              <a:t>-</a:t>
            </a:r>
            <a:r>
              <a:rPr lang="uk-UA" sz="1400" dirty="0">
                <a:latin typeface="Times New Roman" panose="02020603050405020304" pitchFamily="18" charset="0"/>
                <a:cs typeface="Times New Roman" panose="02020603050405020304" pitchFamily="18" charset="0"/>
              </a:rPr>
              <a:t>15°. </a:t>
            </a: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0" y="867266"/>
            <a:ext cx="5649145" cy="707886"/>
          </a:xfrm>
          <a:prstGeom prst="rect">
            <a:avLst/>
          </a:prstGeom>
        </p:spPr>
        <p:txBody>
          <a:bodyPr wrap="square">
            <a:spAutoFit/>
          </a:bodyPr>
          <a:lstStyle/>
          <a:p>
            <a:pPr algn="ctr"/>
            <a:r>
              <a:rPr lang="uk-UA" sz="4000" dirty="0"/>
              <a:t>Тетерук</a:t>
            </a:r>
          </a:p>
        </p:txBody>
      </p:sp>
      <p:pic>
        <p:nvPicPr>
          <p:cNvPr id="7" name="gluhar-golos-2">
            <a:hlinkClick r:id="" action="ppaction://media"/>
            <a:extLst>
              <a:ext uri="{FF2B5EF4-FFF2-40B4-BE49-F238E27FC236}">
                <a16:creationId xmlns:a16="http://schemas.microsoft.com/office/drawing/2014/main" id="{EBBA7B90-D9B4-4029-AAE4-BF829A3A3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5297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lumMod val="75000"/>
                  </a:schemeClr>
                </a:solidFill>
                <a:latin typeface="Arial Black" panose="020B0A04020102020204" pitchFamily="34" charset="0"/>
              </a:rPr>
              <a:t>Лісові птахи</a:t>
            </a:r>
          </a:p>
        </p:txBody>
      </p:sp>
      <p:pic>
        <p:nvPicPr>
          <p:cNvPr id="8" name="Місце для вмісту 7">
            <a:extLst>
              <a:ext uri="{FF2B5EF4-FFF2-40B4-BE49-F238E27FC236}">
                <a16:creationId xmlns:a16="http://schemas.microsoft.com/office/drawing/2014/main" id="{DBD6ABAE-7EA3-4D4B-8E54-F840F31F7E0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03838" y="1248979"/>
            <a:ext cx="6667500" cy="4920791"/>
          </a:xfrm>
        </p:spPr>
      </p:pic>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rmAutofit fontScale="25000" lnSpcReduction="20000"/>
          </a:bodyPr>
          <a:lstStyle/>
          <a:p>
            <a:pPr algn="just"/>
            <a:endParaRPr lang="uk-UA" sz="5600" dirty="0">
              <a:latin typeface="Arial" panose="020B0604020202020204" pitchFamily="34" charset="0"/>
              <a:cs typeface="Arial" panose="020B0604020202020204" pitchFamily="34" charset="0"/>
            </a:endParaRPr>
          </a:p>
          <a:p>
            <a:pPr algn="just"/>
            <a:r>
              <a:rPr lang="uk-UA" sz="5600" dirty="0">
                <a:latin typeface="Times New Roman" panose="02020603050405020304" pitchFamily="18" charset="0"/>
                <a:cs typeface="Times New Roman" panose="02020603050405020304" pitchFamily="18" charset="0"/>
              </a:rPr>
              <a:t>Звичайна зозуля поширена майже на всій території України. Населяє ліси і чагарники в найрізноманітніших ландшафтах. Це перелітний птах. Тримається поодиноко, рідше парами. Прилітає в кінці квітня — на початку травня. У цей час ми слухаємо характерну пісню зозулі: «ку-ку, ку-ку». Це голос самця. Під час кування він трохи піднімає хвіст і опускає крила. Самка кричить: «</a:t>
            </a:r>
            <a:r>
              <a:rPr lang="uk-UA" sz="5600" dirty="0" err="1">
                <a:latin typeface="Times New Roman" panose="02020603050405020304" pitchFamily="18" charset="0"/>
                <a:cs typeface="Times New Roman" panose="02020603050405020304" pitchFamily="18" charset="0"/>
              </a:rPr>
              <a:t>клі-клі-клі</a:t>
            </a:r>
            <a:r>
              <a:rPr lang="uk-UA" sz="5600" dirty="0">
                <a:latin typeface="Times New Roman" panose="02020603050405020304" pitchFamily="18" charset="0"/>
                <a:cs typeface="Times New Roman" panose="02020603050405020304" pitchFamily="18" charset="0"/>
              </a:rPr>
              <a:t>»</a:t>
            </a:r>
            <a:r>
              <a:rPr lang="en-US" sz="5600" dirty="0">
                <a:latin typeface="Times New Roman" panose="02020603050405020304" pitchFamily="18" charset="0"/>
                <a:cs typeface="Times New Roman" panose="02020603050405020304" pitchFamily="18" charset="0"/>
              </a:rPr>
              <a:t> - </a:t>
            </a:r>
            <a:r>
              <a:rPr lang="uk-UA" sz="5600" dirty="0">
                <a:latin typeface="Times New Roman" panose="02020603050405020304" pitchFamily="18" charset="0"/>
                <a:cs typeface="Times New Roman" panose="02020603050405020304" pitchFamily="18" charset="0"/>
              </a:rPr>
              <a:t>і ніби </a:t>
            </a:r>
            <a:r>
              <a:rPr lang="uk-UA" sz="5600" dirty="0" err="1">
                <a:latin typeface="Times New Roman" panose="02020603050405020304" pitchFamily="18" charset="0"/>
                <a:cs typeface="Times New Roman" panose="02020603050405020304" pitchFamily="18" charset="0"/>
              </a:rPr>
              <a:t>регоче</a:t>
            </a:r>
            <a:r>
              <a:rPr lang="uk-UA" sz="5600" dirty="0">
                <a:latin typeface="Times New Roman" panose="02020603050405020304" pitchFamily="18" charset="0"/>
                <a:cs typeface="Times New Roman" panose="02020603050405020304" pitchFamily="18" charset="0"/>
              </a:rPr>
              <a:t>. Зозулі мають цікаву особливість - підкидають яйця в чужі гнізда. За силуетом і забарвленням вони схожі на хижого птаха </a:t>
            </a:r>
            <a:r>
              <a:rPr lang="en-US" sz="5600" dirty="0">
                <a:latin typeface="Times New Roman" panose="02020603050405020304" pitchFamily="18" charset="0"/>
                <a:cs typeface="Times New Roman" panose="02020603050405020304" pitchFamily="18" charset="0"/>
              </a:rPr>
              <a:t>-</a:t>
            </a:r>
            <a:r>
              <a:rPr lang="uk-UA" sz="5600" dirty="0">
                <a:latin typeface="Times New Roman" panose="02020603050405020304" pitchFamily="18" charset="0"/>
                <a:cs typeface="Times New Roman" panose="02020603050405020304" pitchFamily="18" charset="0"/>
              </a:rPr>
              <a:t> яструба, який полює на маленьких пташок. Тому птахи </a:t>
            </a:r>
            <a:r>
              <a:rPr lang="en-US" sz="5600" dirty="0">
                <a:latin typeface="Times New Roman" panose="02020603050405020304" pitchFamily="18" charset="0"/>
                <a:cs typeface="Times New Roman" panose="02020603050405020304" pitchFamily="18" charset="0"/>
              </a:rPr>
              <a:t>-</a:t>
            </a:r>
            <a:r>
              <a:rPr lang="uk-UA" sz="5600" dirty="0">
                <a:latin typeface="Times New Roman" panose="02020603050405020304" pitchFamily="18" charset="0"/>
                <a:cs typeface="Times New Roman" panose="02020603050405020304" pitchFamily="18" charset="0"/>
              </a:rPr>
              <a:t> хазяїни гнізд лякаються зозулі, коли та наближається до їхнього гнізда, і відлітають від нього. Підкидає зозуля свої яйця в ті гнізда, де кладка не закінчена і насиджування яєць не почалося. Коли вона не може залізти в гніздо, щоб там знести яйце, то приносить його в дзьобі. У Європі й Азії зозуля підкидає яйця в гнізда 146 видів птахів. Зовсім голе й сліпе пташеня зозулі через кілька годин після вилуплення здатне викидати з гнізда все, що там є: і яйця, і пташенят. Зозуленя росте дуже швидко, адже вся їжа, яку приносять «батьки», дістається тільки йому. Гніздо залишає через 20 днів. Користь від зозулі неймовірно велика: вона поїдає багато різних шкідливих комах, волохату гусінь, яку інші птахи не їдять. Тому, незважаючи на паразитичний спосіб життя, її слід вважати корисним птахом. </a:t>
            </a: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45096" y="471340"/>
            <a:ext cx="5894242" cy="1323439"/>
          </a:xfrm>
          <a:prstGeom prst="rect">
            <a:avLst/>
          </a:prstGeom>
        </p:spPr>
        <p:txBody>
          <a:bodyPr wrap="square">
            <a:spAutoFit/>
          </a:bodyPr>
          <a:lstStyle/>
          <a:p>
            <a:pPr algn="ctr"/>
            <a:endParaRPr lang="uk-UA" sz="4000" dirty="0"/>
          </a:p>
          <a:p>
            <a:pPr algn="ctr"/>
            <a:r>
              <a:rPr lang="uk-UA" sz="4000" dirty="0"/>
              <a:t>Зозуля звичайна</a:t>
            </a:r>
          </a:p>
        </p:txBody>
      </p:sp>
      <p:pic>
        <p:nvPicPr>
          <p:cNvPr id="3" name="04409">
            <a:hlinkClick r:id="" action="ppaction://media"/>
            <a:extLst>
              <a:ext uri="{FF2B5EF4-FFF2-40B4-BE49-F238E27FC236}">
                <a16:creationId xmlns:a16="http://schemas.microsoft.com/office/drawing/2014/main" id="{EC7B6A92-9B04-4CB6-98A4-EF62509DE6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2195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lumMod val="75000"/>
                  </a:schemeClr>
                </a:solidFill>
                <a:latin typeface="Arial Black" panose="020B0A04020102020204" pitchFamily="34" charset="0"/>
              </a:rPr>
              <a:t>Лісові птахи</a:t>
            </a:r>
          </a:p>
        </p:txBody>
      </p:sp>
      <p:pic>
        <p:nvPicPr>
          <p:cNvPr id="8" name="Місце для вмісту 7">
            <a:extLst>
              <a:ext uri="{FF2B5EF4-FFF2-40B4-BE49-F238E27FC236}">
                <a16:creationId xmlns:a16="http://schemas.microsoft.com/office/drawing/2014/main" id="{DBD6ABAE-7EA3-4D4B-8E54-F840F31F7E0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03838" y="1234911"/>
            <a:ext cx="6667500" cy="4920791"/>
          </a:xfrm>
        </p:spPr>
      </p:pic>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362219"/>
            <a:ext cx="4638034" cy="5495781"/>
          </a:xfrm>
        </p:spPr>
        <p:txBody>
          <a:bodyPr>
            <a:normAutofit fontScale="25000" lnSpcReduction="20000"/>
          </a:bodyPr>
          <a:lstStyle/>
          <a:p>
            <a:pPr algn="just"/>
            <a:endParaRPr lang="uk-UA" sz="5600" dirty="0">
              <a:latin typeface="Arial" panose="020B0604020202020204" pitchFamily="34" charset="0"/>
              <a:cs typeface="Arial" panose="020B0604020202020204" pitchFamily="34" charset="0"/>
            </a:endParaRPr>
          </a:p>
          <a:p>
            <a:pPr algn="just"/>
            <a:r>
              <a:rPr lang="uk-UA" sz="5600" dirty="0">
                <a:latin typeface="Times New Roman" panose="02020603050405020304" pitchFamily="18" charset="0"/>
                <a:cs typeface="Times New Roman" panose="02020603050405020304" pitchFamily="18" charset="0"/>
              </a:rPr>
              <a:t>Поширений  та гніздиться співочий дрізд в мішаних і хвойних лісах та роз­ріджених листяних лісах Лісостепу, неподалік від галявин. З місць зимівлі співочі дрозди повертаються в березні </a:t>
            </a:r>
            <a:r>
              <a:rPr lang="en-US" sz="5600" dirty="0">
                <a:latin typeface="Times New Roman" panose="02020603050405020304" pitchFamily="18" charset="0"/>
                <a:cs typeface="Times New Roman" panose="02020603050405020304" pitchFamily="18" charset="0"/>
              </a:rPr>
              <a:t>-</a:t>
            </a:r>
            <a:r>
              <a:rPr lang="uk-UA" sz="5600" dirty="0">
                <a:latin typeface="Times New Roman" panose="02020603050405020304" pitchFamily="18" charset="0"/>
                <a:cs typeface="Times New Roman" panose="02020603050405020304" pitchFamily="18" charset="0"/>
              </a:rPr>
              <a:t> на початку травня і відразу починають співати на гніздових ділянках. Не звернути увагу на цю пісню неможливо. До самих сутінок ллється мелодійна чудова пісня. Гнізда співочі дрозди будують на деревах, або кущах з трави, тонких гілочок моху, лишайника, іноді сухих листочків. Усередині воно «</a:t>
            </a:r>
            <a:r>
              <a:rPr lang="uk-UA" sz="5600" dirty="0" err="1">
                <a:latin typeface="Times New Roman" panose="02020603050405020304" pitchFamily="18" charset="0"/>
                <a:cs typeface="Times New Roman" panose="02020603050405020304" pitchFamily="18" charset="0"/>
              </a:rPr>
              <a:t>відштукатурене</a:t>
            </a:r>
            <a:r>
              <a:rPr lang="uk-UA" sz="5600" dirty="0">
                <a:latin typeface="Times New Roman" panose="02020603050405020304" pitchFamily="18" charset="0"/>
                <a:cs typeface="Times New Roman" panose="02020603050405020304" pitchFamily="18" charset="0"/>
              </a:rPr>
              <a:t>» своєрідним матеріалом, що складається з деревної </a:t>
            </a:r>
            <a:r>
              <a:rPr lang="uk-UA" sz="5600" dirty="0" err="1">
                <a:latin typeface="Times New Roman" panose="02020603050405020304" pitchFamily="18" charset="0"/>
                <a:cs typeface="Times New Roman" panose="02020603050405020304" pitchFamily="18" charset="0"/>
              </a:rPr>
              <a:t>трухи</a:t>
            </a:r>
            <a:r>
              <a:rPr lang="uk-UA" sz="5600" dirty="0">
                <a:latin typeface="Times New Roman" panose="02020603050405020304" pitchFamily="18" charset="0"/>
                <a:cs typeface="Times New Roman" panose="02020603050405020304" pitchFamily="18" charset="0"/>
              </a:rPr>
              <a:t>, змоченої слиною. У кладці 5</a:t>
            </a:r>
            <a:r>
              <a:rPr lang="en-US" sz="5600" dirty="0">
                <a:latin typeface="Times New Roman" panose="02020603050405020304" pitchFamily="18" charset="0"/>
                <a:cs typeface="Times New Roman" panose="02020603050405020304" pitchFamily="18" charset="0"/>
              </a:rPr>
              <a:t>-</a:t>
            </a:r>
            <a:r>
              <a:rPr lang="uk-UA" sz="5600" dirty="0">
                <a:latin typeface="Times New Roman" panose="02020603050405020304" pitchFamily="18" charset="0"/>
                <a:cs typeface="Times New Roman" panose="02020603050405020304" pitchFamily="18" charset="0"/>
              </a:rPr>
              <a:t>7 яєць, які самка відкладає в квітні </a:t>
            </a:r>
            <a:r>
              <a:rPr lang="en-US" sz="5600" dirty="0">
                <a:latin typeface="Times New Roman" panose="02020603050405020304" pitchFamily="18" charset="0"/>
                <a:cs typeface="Times New Roman" panose="02020603050405020304" pitchFamily="18" charset="0"/>
              </a:rPr>
              <a:t>-</a:t>
            </a:r>
            <a:r>
              <a:rPr lang="uk-UA" sz="5600" dirty="0">
                <a:latin typeface="Times New Roman" panose="02020603050405020304" pitchFamily="18" charset="0"/>
                <a:cs typeface="Times New Roman" panose="02020603050405020304" pitchFamily="18" charset="0"/>
              </a:rPr>
              <a:t> травні. Через 11</a:t>
            </a:r>
            <a:r>
              <a:rPr lang="en-US" sz="5600" dirty="0">
                <a:latin typeface="Times New Roman" panose="02020603050405020304" pitchFamily="18" charset="0"/>
                <a:cs typeface="Times New Roman" panose="02020603050405020304" pitchFamily="18" charset="0"/>
              </a:rPr>
              <a:t>-</a:t>
            </a:r>
            <a:r>
              <a:rPr lang="uk-UA" sz="5600" dirty="0">
                <a:latin typeface="Times New Roman" panose="02020603050405020304" pitchFamily="18" charset="0"/>
                <a:cs typeface="Times New Roman" panose="02020603050405020304" pitchFamily="18" charset="0"/>
              </a:rPr>
              <a:t>12 днів з’являються пташенята. Через 14</a:t>
            </a:r>
            <a:r>
              <a:rPr lang="en-US" sz="5600" dirty="0">
                <a:latin typeface="Times New Roman" panose="02020603050405020304" pitchFamily="18" charset="0"/>
                <a:cs typeface="Times New Roman" panose="02020603050405020304" pitchFamily="18" charset="0"/>
              </a:rPr>
              <a:t>-</a:t>
            </a:r>
            <a:r>
              <a:rPr lang="uk-UA" sz="5600" dirty="0">
                <a:latin typeface="Times New Roman" panose="02020603050405020304" pitchFamily="18" charset="0"/>
                <a:cs typeface="Times New Roman" panose="02020603050405020304" pitchFamily="18" charset="0"/>
              </a:rPr>
              <a:t>16 днів пташенята залишають гніздо. Весь перший період гніздування від початку будування гнізда до вильоту пташенят триває 36</a:t>
            </a:r>
            <a:r>
              <a:rPr lang="en-US" sz="5600" dirty="0">
                <a:latin typeface="Times New Roman" panose="02020603050405020304" pitchFamily="18" charset="0"/>
                <a:cs typeface="Times New Roman" panose="02020603050405020304" pitchFamily="18" charset="0"/>
              </a:rPr>
              <a:t>-</a:t>
            </a:r>
            <a:r>
              <a:rPr lang="uk-UA" sz="5600" dirty="0">
                <a:latin typeface="Times New Roman" panose="02020603050405020304" pitchFamily="18" charset="0"/>
                <a:cs typeface="Times New Roman" panose="02020603050405020304" pitchFamily="18" charset="0"/>
              </a:rPr>
              <a:t>38 днів. Живляться співочі дрозди тваринною й рослинною їжею: метеликами, гусінню, жуками, клопами, черв’яками, молюсками, ракоподібними, павуками. Значну частину їжі дрозди добувають під опалим листям у </a:t>
            </a:r>
            <a:r>
              <a:rPr lang="uk-UA" sz="5600" dirty="0" err="1">
                <a:latin typeface="Times New Roman" panose="02020603050405020304" pitchFamily="18" charset="0"/>
                <a:cs typeface="Times New Roman" panose="02020603050405020304" pitchFamily="18" charset="0"/>
              </a:rPr>
              <a:t>грунті</a:t>
            </a:r>
            <a:r>
              <a:rPr lang="uk-UA" sz="5600" dirty="0">
                <a:latin typeface="Times New Roman" panose="02020603050405020304" pitchFamily="18" charset="0"/>
                <a:cs typeface="Times New Roman" panose="02020603050405020304" pitchFamily="18" charset="0"/>
              </a:rPr>
              <a:t>. Коли дозрівають ягоди, птахи переходять на цей доступніший корм. Співочі дрозди живляться плодами чорниці, суниць, шовковиці, малини, </a:t>
            </a:r>
            <a:r>
              <a:rPr lang="uk-UA" sz="5600" dirty="0" err="1">
                <a:latin typeface="Times New Roman" panose="02020603050405020304" pitchFamily="18" charset="0"/>
                <a:cs typeface="Times New Roman" panose="02020603050405020304" pitchFamily="18" charset="0"/>
              </a:rPr>
              <a:t>горобини</a:t>
            </a:r>
            <a:r>
              <a:rPr lang="uk-UA" sz="5600" dirty="0">
                <a:latin typeface="Times New Roman" panose="02020603050405020304" pitchFamily="18" charset="0"/>
                <a:cs typeface="Times New Roman" panose="02020603050405020304" pitchFamily="18" charset="0"/>
              </a:rPr>
              <a:t> та інших рослин. Дрозди поширюють близько ЗО видів ягідних рослин, бо в їхньому травному тракті насіння цих рослин не перетравлюється. </a:t>
            </a: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45096" y="471340"/>
            <a:ext cx="5894242" cy="1323439"/>
          </a:xfrm>
          <a:prstGeom prst="rect">
            <a:avLst/>
          </a:prstGeom>
        </p:spPr>
        <p:txBody>
          <a:bodyPr wrap="square">
            <a:spAutoFit/>
          </a:bodyPr>
          <a:lstStyle/>
          <a:p>
            <a:pPr algn="ctr"/>
            <a:endParaRPr lang="uk-UA" sz="4000" dirty="0"/>
          </a:p>
          <a:p>
            <a:pPr algn="ctr"/>
            <a:r>
              <a:rPr lang="uk-UA" sz="4000" dirty="0"/>
              <a:t>Співочий дрізд</a:t>
            </a:r>
          </a:p>
        </p:txBody>
      </p:sp>
      <p:pic>
        <p:nvPicPr>
          <p:cNvPr id="3" name="Рисунок 2">
            <a:extLst>
              <a:ext uri="{FF2B5EF4-FFF2-40B4-BE49-F238E27FC236}">
                <a16:creationId xmlns:a16="http://schemas.microsoft.com/office/drawing/2014/main" id="{8F7DF675-048D-46EA-9D60-12E92111AEFB}"/>
              </a:ext>
            </a:extLst>
          </p:cNvPr>
          <p:cNvPicPr>
            <a:picLocks noChangeAspect="1"/>
          </p:cNvPicPr>
          <p:nvPr/>
        </p:nvPicPr>
        <p:blipFill>
          <a:blip r:embed="rId5"/>
          <a:stretch>
            <a:fillRect/>
          </a:stretch>
        </p:blipFill>
        <p:spPr>
          <a:xfrm>
            <a:off x="5024487" y="1234912"/>
            <a:ext cx="6946851" cy="5194024"/>
          </a:xfrm>
          <a:prstGeom prst="rect">
            <a:avLst/>
          </a:prstGeom>
        </p:spPr>
      </p:pic>
      <p:pic>
        <p:nvPicPr>
          <p:cNvPr id="6" name="golos-pevchego-drozda">
            <a:hlinkClick r:id="" action="ppaction://media"/>
            <a:extLst>
              <a:ext uri="{FF2B5EF4-FFF2-40B4-BE49-F238E27FC236}">
                <a16:creationId xmlns:a16="http://schemas.microsoft.com/office/drawing/2014/main" id="{D3458EE5-7F7C-4E6C-AABB-2E060DEEAC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5779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6">
                    <a:lumMod val="75000"/>
                  </a:schemeClr>
                </a:solidFill>
                <a:latin typeface="Arial Black" panose="020B0A04020102020204" pitchFamily="34" charset="0"/>
              </a:rPr>
              <a:t>Лісові птахи</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1"/>
            <a:ext cx="4638034" cy="5282849"/>
          </a:xfrm>
        </p:spPr>
        <p:txBody>
          <a:bodyPr>
            <a:normAutofit fontScale="32500" lnSpcReduction="20000"/>
          </a:bodyPr>
          <a:lstStyle/>
          <a:p>
            <a:pPr algn="just"/>
            <a:r>
              <a:rPr lang="uk-UA" sz="4300" dirty="0">
                <a:latin typeface="Times New Roman" panose="02020603050405020304" pitchFamily="18" charset="0"/>
                <a:cs typeface="Times New Roman" panose="02020603050405020304" pitchFamily="18" charset="0"/>
              </a:rPr>
              <a:t>Оселяються голуби-синяки тільки лісах, де є старі дерева з великими дуплами або розвішані на деревах борті (вулики для бджіл). Загальне забарвлення сизо-сіре, на волі рожево-винний наліт, по боках і на задній частині шиї металево-блискуче зелене півкільце. Довжина тіла – 32-34 см, вага самки 286-290 г. Голуби-синяки - одні із найбільш ранніх прилітних птахів України. Відразу по прильоті, в деякі роки через три-чотири дні, в місцях гніздування можна почути «гудіння» самців-синяків. Живляться голуби-синяки майже виключно насінням. Вони їдять насіння різних дерев, бур'янів, а також культурних злаків, бобових, гречкових на полях, узбіччі доріг, порубах, зрідка комахами і дрібними молюсками. Повні кладки з двох яєць зустрічаються звичайно в середині і в другій половині квітня. Насиджування триває 17-19 днів. Насиджують самка і самець. Пташенята вилуплюються сліпими, але вкритими волосоподібним пухом і з відкритими вухами. Спочатку самець і самка годують їх виділенням з вол, пізніше - насінням. Ростуть голуб'ята швидко і на 25-28-ий день починають літати. Охороняється Бернською конвенцією та Червоною книгою України (статус - вразливий). Основними загрозами для голуба-синяка є знищення старих лісів загалом, та вирубка дуплистих дерев зокрема, застосування пестицидів. З метою ефективнішої охорони необхідне збереження дуплистих дерев, охорона на прольоті, заборона полювання в усіх частинах ареалу, розвішування штучних гніздівель та організація заказників у місцях гніздування.</a:t>
            </a:r>
          </a:p>
          <a:p>
            <a:pPr algn="just"/>
            <a:endParaRPr lang="uk-UA" sz="2900" dirty="0">
              <a:latin typeface="Arial" panose="020B0604020202020204" pitchFamily="34" charset="0"/>
              <a:cs typeface="Arial" panose="020B0604020202020204" pitchFamily="34" charset="0"/>
            </a:endParaRPr>
          </a:p>
          <a:p>
            <a:pPr algn="just"/>
            <a:endParaRPr lang="uk-UA" sz="5600" dirty="0">
              <a:latin typeface="Arial" panose="020B0604020202020204" pitchFamily="34" charset="0"/>
              <a:cs typeface="Arial" panose="020B0604020202020204" pitchFamily="34"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45096" y="471340"/>
            <a:ext cx="5894242" cy="1323439"/>
          </a:xfrm>
          <a:prstGeom prst="rect">
            <a:avLst/>
          </a:prstGeom>
        </p:spPr>
        <p:txBody>
          <a:bodyPr wrap="square">
            <a:spAutoFit/>
          </a:bodyPr>
          <a:lstStyle/>
          <a:p>
            <a:pPr algn="ctr"/>
            <a:endParaRPr lang="uk-UA" sz="4000" dirty="0"/>
          </a:p>
          <a:p>
            <a:pPr algn="ctr"/>
            <a:r>
              <a:rPr lang="uk-UA" sz="4000" dirty="0"/>
              <a:t>Голуб - синяк</a:t>
            </a:r>
          </a:p>
        </p:txBody>
      </p:sp>
      <p:pic>
        <p:nvPicPr>
          <p:cNvPr id="11" name="Місце для вмісту 10">
            <a:extLst>
              <a:ext uri="{FF2B5EF4-FFF2-40B4-BE49-F238E27FC236}">
                <a16:creationId xmlns:a16="http://schemas.microsoft.com/office/drawing/2014/main" id="{972337CC-07B4-4680-B3B2-E2E577212F8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3187" y="1362218"/>
            <a:ext cx="6666305" cy="5151749"/>
          </a:xfrm>
        </p:spPr>
      </p:pic>
      <p:pic>
        <p:nvPicPr>
          <p:cNvPr id="3" name="04841">
            <a:hlinkClick r:id="" action="ppaction://media"/>
            <a:extLst>
              <a:ext uri="{FF2B5EF4-FFF2-40B4-BE49-F238E27FC236}">
                <a16:creationId xmlns:a16="http://schemas.microsoft.com/office/drawing/2014/main" id="{C825BC90-FE29-4693-B809-55D3745E42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52336"/>
            <a:ext cx="609600" cy="609600"/>
          </a:xfrm>
          <a:prstGeom prst="rect">
            <a:avLst/>
          </a:prstGeom>
        </p:spPr>
      </p:pic>
    </p:spTree>
    <p:extLst>
      <p:ext uri="{BB962C8B-B14F-4D97-AF65-F5344CB8AC3E}">
        <p14:creationId xmlns:p14="http://schemas.microsoft.com/office/powerpoint/2010/main" val="3168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5">
                    <a:lumMod val="50000"/>
                  </a:schemeClr>
                </a:solidFill>
                <a:latin typeface="Arial Black" panose="020B0A04020102020204" pitchFamily="34" charset="0"/>
              </a:rPr>
              <a:t>Птахи водойм</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796404" cy="5444626"/>
          </a:xfrm>
        </p:spPr>
        <p:txBody>
          <a:bodyPr>
            <a:normAutofit fontScale="62500" lnSpcReduction="20000"/>
          </a:bodyPr>
          <a:lstStyle/>
          <a:p>
            <a:pPr algn="just"/>
            <a:r>
              <a:rPr lang="ru-RU" sz="2200" dirty="0">
                <a:latin typeface="Times New Roman" panose="02020603050405020304" pitchFamily="18" charset="0"/>
                <a:cs typeface="Times New Roman" panose="02020603050405020304" pitchFamily="18" charset="0"/>
              </a:rPr>
              <a:t>На </a:t>
            </a:r>
            <a:r>
              <a:rPr lang="ru-RU" sz="2200" dirty="0" err="1">
                <a:latin typeface="Times New Roman" panose="02020603050405020304" pitchFamily="18" charset="0"/>
                <a:cs typeface="Times New Roman" panose="02020603050405020304" pitchFamily="18" charset="0"/>
              </a:rPr>
              <a:t>території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України</a:t>
            </a:r>
            <a:r>
              <a:rPr lang="ru-RU" sz="2200" dirty="0">
                <a:latin typeface="Times New Roman" panose="02020603050405020304" pitchFamily="18" charset="0"/>
                <a:cs typeface="Times New Roman" panose="02020603050405020304" pitchFamily="18" charset="0"/>
              </a:rPr>
              <a:t> журавель </a:t>
            </a:r>
            <a:r>
              <a:rPr lang="ru-RU" sz="2200" dirty="0" err="1">
                <a:latin typeface="Times New Roman" panose="02020603050405020304" pitchFamily="18" charset="0"/>
                <a:cs typeface="Times New Roman" panose="02020603050405020304" pitchFamily="18" charset="0"/>
              </a:rPr>
              <a:t>сірий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мешкає</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переважно</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зоні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Полісся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оселяється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восновному</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заболочених</a:t>
            </a:r>
            <a:r>
              <a:rPr lang="ru-RU" sz="2200" dirty="0">
                <a:latin typeface="Times New Roman" panose="02020603050405020304" pitchFamily="18" charset="0"/>
                <a:cs typeface="Times New Roman" panose="02020603050405020304" pitchFamily="18" charset="0"/>
              </a:rPr>
              <a:t> долинах </a:t>
            </a:r>
            <a:r>
              <a:rPr lang="ru-RU" sz="2200" dirty="0" err="1">
                <a:latin typeface="Times New Roman" panose="02020603050405020304" pitchFamily="18" charset="0"/>
                <a:cs typeface="Times New Roman" panose="02020603050405020304" pitchFamily="18" charset="0"/>
              </a:rPr>
              <a:t>річок</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Лівобережного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Лісостепу</a:t>
            </a:r>
            <a:r>
              <a:rPr lang="ru-RU" sz="2200" dirty="0">
                <a:latin typeface="Times New Roman" panose="02020603050405020304" pitchFamily="18" charset="0"/>
                <a:cs typeface="Times New Roman" panose="02020603050405020304" pitchFamily="18" charset="0"/>
              </a:rPr>
              <a:t>. На початку 60-х </a:t>
            </a:r>
            <a:r>
              <a:rPr lang="ru-RU" sz="2200" dirty="0" err="1">
                <a:latin typeface="Times New Roman" panose="02020603050405020304" pitchFamily="18" charset="0"/>
                <a:cs typeface="Times New Roman" panose="02020603050405020304" pitchFamily="18" charset="0"/>
              </a:rPr>
              <a:t>рр</a:t>
            </a:r>
            <a:r>
              <a:rPr lang="ru-RU" sz="2200" dirty="0">
                <a:latin typeface="Times New Roman" panose="02020603050405020304" pitchFamily="18" charset="0"/>
                <a:cs typeface="Times New Roman" panose="02020603050405020304" pitchFamily="18" charset="0"/>
              </a:rPr>
              <a:t>. 20 ст. 400-450 пар </a:t>
            </a:r>
            <a:r>
              <a:rPr lang="ru-RU" sz="2200" dirty="0" err="1">
                <a:latin typeface="Times New Roman" panose="02020603050405020304" pitchFamily="18" charset="0"/>
                <a:cs typeface="Times New Roman" panose="02020603050405020304" pitchFamily="18" charset="0"/>
              </a:rPr>
              <a:t>гніздилося</a:t>
            </a:r>
            <a:r>
              <a:rPr lang="ru-RU" sz="2200" dirty="0">
                <a:latin typeface="Times New Roman" panose="02020603050405020304" pitchFamily="18" charset="0"/>
                <a:cs typeface="Times New Roman" panose="02020603050405020304" pitchFamily="18" charset="0"/>
              </a:rPr>
              <a:t> на </a:t>
            </a:r>
            <a:r>
              <a:rPr lang="ru-RU" sz="2200" dirty="0" err="1">
                <a:latin typeface="Times New Roman" panose="02020603050405020304" pitchFamily="18" charset="0"/>
                <a:cs typeface="Times New Roman" panose="02020603050405020304" pitchFamily="18" charset="0"/>
              </a:rPr>
              <a:t>Поліссі</a:t>
            </a:r>
            <a:r>
              <a:rPr lang="ru-RU" sz="2200" dirty="0">
                <a:latin typeface="Times New Roman" panose="02020603050405020304" pitchFamily="18" charset="0"/>
                <a:cs typeface="Times New Roman" panose="02020603050405020304" pitchFamily="18" charset="0"/>
              </a:rPr>
              <a:t> та 50-60 пар - на </a:t>
            </a:r>
            <a:r>
              <a:rPr lang="ru-RU" sz="2200" dirty="0" err="1">
                <a:latin typeface="Times New Roman" panose="02020603050405020304" pitchFamily="18" charset="0"/>
                <a:cs typeface="Times New Roman" panose="02020603050405020304" pitchFamily="18" charset="0"/>
              </a:rPr>
              <a:t>Лівобережжі</a:t>
            </a:r>
            <a:r>
              <a:rPr lang="ru-RU" sz="2200" dirty="0">
                <a:latin typeface="Times New Roman" panose="02020603050405020304" pitchFamily="18" charset="0"/>
                <a:cs typeface="Times New Roman" panose="02020603050405020304" pitchFamily="18" charset="0"/>
              </a:rPr>
              <a:t>. Причинами </a:t>
            </a:r>
            <a:r>
              <a:rPr lang="ru-RU" sz="2200" dirty="0" err="1">
                <a:latin typeface="Times New Roman" panose="02020603050405020304" pitchFamily="18" charset="0"/>
                <a:cs typeface="Times New Roman" panose="02020603050405020304" pitchFamily="18" charset="0"/>
              </a:rPr>
              <a:t>зміни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чисельності</a:t>
            </a:r>
            <a:r>
              <a:rPr lang="ru-RU" sz="2200" dirty="0">
                <a:latin typeface="Times New Roman" panose="02020603050405020304" pitchFamily="18" charset="0"/>
                <a:cs typeface="Times New Roman" panose="02020603050405020304" pitchFamily="18" charset="0"/>
              </a:rPr>
              <a:t> є </a:t>
            </a:r>
            <a:r>
              <a:rPr lang="ru-RU" sz="2200" dirty="0" err="1">
                <a:latin typeface="Times New Roman" panose="02020603050405020304" pitchFamily="18" charset="0"/>
                <a:cs typeface="Times New Roman" panose="02020603050405020304" pitchFamily="18" charset="0"/>
              </a:rPr>
              <a:t>скорочення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площі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боліт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внаслідок</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осушування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Посилення</a:t>
            </a:r>
            <a:r>
              <a:rPr lang="ru-RU" sz="2200" dirty="0">
                <a:latin typeface="Times New Roman" panose="02020603050405020304" pitchFamily="18" charset="0"/>
                <a:cs typeface="Times New Roman" panose="02020603050405020304" pitchFamily="18" charset="0"/>
              </a:rPr>
              <a:t> фактора </a:t>
            </a:r>
            <a:r>
              <a:rPr lang="ru-RU" sz="2200" dirty="0" err="1">
                <a:latin typeface="Times New Roman" panose="02020603050405020304" pitchFamily="18" charset="0"/>
                <a:cs typeface="Times New Roman" panose="02020603050405020304" pitchFamily="18" charset="0"/>
              </a:rPr>
              <a:t>винищування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птахів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людиною</a:t>
            </a:r>
            <a:r>
              <a:rPr lang="en-US"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також в</a:t>
            </a:r>
            <a:r>
              <a:rPr lang="ru-RU" sz="2200" dirty="0" err="1">
                <a:latin typeface="Times New Roman" panose="02020603050405020304" pitchFamily="18" charset="0"/>
                <a:cs typeface="Times New Roman" panose="02020603050405020304" pitchFamily="18" charset="0"/>
              </a:rPr>
              <a:t>икористання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пестицидів</a:t>
            </a:r>
            <a:r>
              <a:rPr lang="ru-RU" sz="2200" dirty="0">
                <a:latin typeface="Times New Roman" panose="02020603050405020304" pitchFamily="18" charset="0"/>
                <a:cs typeface="Times New Roman" panose="02020603050405020304" pitchFamily="18" charset="0"/>
              </a:rPr>
              <a:t>.</a:t>
            </a:r>
            <a:r>
              <a:rPr lang="uk-UA" sz="2200" dirty="0">
                <a:latin typeface="Times New Roman" panose="02020603050405020304" pitchFamily="18" charset="0"/>
                <a:cs typeface="Times New Roman" panose="02020603050405020304" pitchFamily="18" charset="0"/>
              </a:rPr>
              <a:t> Журавель сірий - один із найбільших (до 7 кг) птахів фауни України. Він має настільки своєрідну зовнішність, що сплутати його з іншими птахами просто неможливо. Загальне забарвлення цього журавля - сіре, лише верхня частина довгої шиї і маленька голова - майже чорні. Від очей по боках голови і по задній частині шиї йдуть білі смуги, на цьому чорно-білому фоні дуже красиво виглядає пляма голої шкіри яскраво-червоного кольору на </a:t>
            </a:r>
            <a:r>
              <a:rPr lang="uk-UA" sz="2200" dirty="0" err="1">
                <a:latin typeface="Times New Roman" panose="02020603050405020304" pitchFamily="18" charset="0"/>
                <a:cs typeface="Times New Roman" panose="02020603050405020304" pitchFamily="18" charset="0"/>
              </a:rPr>
              <a:t>тім'ї</a:t>
            </a:r>
            <a:r>
              <a:rPr lang="uk-UA" sz="2200" dirty="0">
                <a:latin typeface="Times New Roman" panose="02020603050405020304" pitchFamily="18" charset="0"/>
                <a:cs typeface="Times New Roman" panose="02020603050405020304" pitchFamily="18" charset="0"/>
              </a:rPr>
              <a:t>. Ще однією цікавою ознакою цього птаха є довгий, наче бахромчастий "хвіст", утворений розсуканими обвислими перами крил, під ним схований справжній хвіст. Впізнати сірого журавля в природі можна не тільки за зовнішнім виглядом, а й за голосом. Його ніжне і трохи сумне, але досить гучне курликання чутно здалеку. На місця гніздування цей вид прилітає </a:t>
            </a:r>
            <a:r>
              <a:rPr lang="ru-RU" sz="2200" dirty="0">
                <a:latin typeface="Times New Roman" panose="02020603050405020304" pitchFamily="18" charset="0"/>
                <a:cs typeface="Times New Roman" panose="02020603050405020304" pitchFamily="18" charset="0"/>
              </a:rPr>
              <a:t>на </a:t>
            </a:r>
            <a:r>
              <a:rPr lang="ru-RU" sz="2200" dirty="0" err="1">
                <a:latin typeface="Times New Roman" panose="02020603050405020304" pitchFamily="18" charset="0"/>
                <a:cs typeface="Times New Roman" panose="02020603050405020304" pitchFamily="18" charset="0"/>
              </a:rPr>
              <a:t>свої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постійні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місця</a:t>
            </a:r>
            <a:r>
              <a:rPr lang="ru-RU"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в кінці березня - першій половині квітня. Пари у журавлів - постійні, тобто утворюються на все життя, якщо тільки один із партнерів не гине.  Крім того, сірі журавлі - зразкові батьки, вони разом будують зі шматочків торфу, стебел, листя і моху своє гніздо, яке влаштовують де-небудь на купині або дернині, в сухому місці серед болота. Обидва птаха по черзі насиджують кладку протягом 28-31 днів, обидва батька опікують пташеня, аж поки десь в кінці липня - в першій половині серпня воно не підніметься на крила. </a:t>
            </a:r>
            <a:r>
              <a:rPr lang="ru-RU" sz="2200" dirty="0" err="1">
                <a:latin typeface="Times New Roman" panose="02020603050405020304" pitchFamily="18" charset="0"/>
                <a:cs typeface="Times New Roman" panose="02020603050405020304" pitchFamily="18" charset="0"/>
              </a:rPr>
              <a:t>Відлітають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сірі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журавлі</a:t>
            </a:r>
            <a:r>
              <a:rPr lang="ru-RU" sz="2200" dirty="0">
                <a:latin typeface="Times New Roman" panose="02020603050405020304" pitchFamily="18" charset="0"/>
                <a:cs typeface="Times New Roman" panose="02020603050405020304" pitchFamily="18" charset="0"/>
              </a:rPr>
              <a:t> у </a:t>
            </a:r>
            <a:r>
              <a:rPr lang="ru-RU" sz="2200" dirty="0" err="1">
                <a:latin typeface="Times New Roman" panose="02020603050405020304" pitchFamily="18" charset="0"/>
                <a:cs typeface="Times New Roman" panose="02020603050405020304" pitchFamily="18" charset="0"/>
              </a:rPr>
              <a:t>середині</a:t>
            </a:r>
            <a:r>
              <a:rPr lang="ru-RU" sz="2200" dirty="0">
                <a:latin typeface="Times New Roman" panose="02020603050405020304" pitchFamily="18" charset="0"/>
                <a:cs typeface="Times New Roman" panose="02020603050405020304" pitchFamily="18" charset="0"/>
              </a:rPr>
              <a:t> вересня та </a:t>
            </a:r>
            <a:r>
              <a:rPr lang="ru-RU" sz="2200" dirty="0" err="1">
                <a:latin typeface="Times New Roman" panose="02020603050405020304" pitchFamily="18" charset="0"/>
                <a:cs typeface="Times New Roman" panose="02020603050405020304" pitchFamily="18" charset="0"/>
              </a:rPr>
              <a:t>жовтня</a:t>
            </a:r>
            <a:r>
              <a:rPr lang="ru-RU" sz="2200" dirty="0">
                <a:latin typeface="Times New Roman" panose="02020603050405020304" pitchFamily="18" charset="0"/>
                <a:cs typeface="Times New Roman" panose="02020603050405020304" pitchFamily="18" charset="0"/>
              </a:rPr>
              <a:t>. Як </a:t>
            </a:r>
            <a:r>
              <a:rPr lang="ru-RU" sz="2200" dirty="0" err="1">
                <a:latin typeface="Times New Roman" panose="02020603050405020304" pitchFamily="18" charset="0"/>
                <a:cs typeface="Times New Roman" panose="02020603050405020304" pitchFamily="18" charset="0"/>
              </a:rPr>
              <a:t>рідкісний</a:t>
            </a:r>
            <a:r>
              <a:rPr lang="ru-RU" sz="2200" dirty="0">
                <a:latin typeface="Times New Roman" panose="02020603050405020304" pitchFamily="18" charset="0"/>
                <a:cs typeface="Times New Roman" panose="02020603050405020304" pitchFamily="18" charset="0"/>
              </a:rPr>
              <a:t> птах журавель </a:t>
            </a:r>
            <a:r>
              <a:rPr lang="ru-RU" sz="2200" dirty="0" err="1">
                <a:latin typeface="Times New Roman" panose="02020603050405020304" pitchFamily="18" charset="0"/>
                <a:cs typeface="Times New Roman" panose="02020603050405020304" pitchFamily="18" charset="0"/>
              </a:rPr>
              <a:t>сірий</a:t>
            </a:r>
            <a:r>
              <a:rPr lang="ru-RU" sz="2200" dirty="0">
                <a:latin typeface="Times New Roman" panose="02020603050405020304" pitchFamily="18" charset="0"/>
                <a:cs typeface="Times New Roman" panose="02020603050405020304" pitchFamily="18" charset="0"/>
              </a:rPr>
              <a:t> занесений до </a:t>
            </a:r>
            <a:r>
              <a:rPr lang="ru-RU" sz="2200" dirty="0" err="1">
                <a:latin typeface="Times New Roman" panose="02020603050405020304" pitchFamily="18" charset="0"/>
                <a:cs typeface="Times New Roman" panose="02020603050405020304" pitchFamily="18" charset="0"/>
              </a:rPr>
              <a:t>Червоної</a:t>
            </a:r>
            <a:r>
              <a:rPr lang="ru-RU" sz="2200" dirty="0">
                <a:latin typeface="Times New Roman" panose="02020603050405020304" pitchFamily="18" charset="0"/>
                <a:cs typeface="Times New Roman" panose="02020603050405020304" pitchFamily="18" charset="0"/>
              </a:rPr>
              <a:t> книги </a:t>
            </a:r>
            <a:r>
              <a:rPr lang="ru-RU" sz="2200" dirty="0" err="1">
                <a:latin typeface="Times New Roman" panose="02020603050405020304" pitchFamily="18" charset="0"/>
                <a:cs typeface="Times New Roman" panose="02020603050405020304" pitchFamily="18" charset="0"/>
              </a:rPr>
              <a:t>України</a:t>
            </a:r>
            <a:r>
              <a:rPr lang="ru-RU" sz="2200" dirty="0">
                <a:latin typeface="Times New Roman" panose="02020603050405020304" pitchFamily="18" charset="0"/>
                <a:cs typeface="Times New Roman" panose="02020603050405020304" pitchFamily="18" charset="0"/>
              </a:rPr>
              <a:t>.</a:t>
            </a:r>
          </a:p>
          <a:p>
            <a:pPr algn="just"/>
            <a:endParaRPr lang="uk-UA" sz="5600" dirty="0">
              <a:latin typeface="Arial" panose="020B0604020202020204" pitchFamily="34" charset="0"/>
              <a:cs typeface="Arial" panose="020B0604020202020204" pitchFamily="34"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Журавель сірий</a:t>
            </a:r>
          </a:p>
        </p:txBody>
      </p:sp>
      <p:pic>
        <p:nvPicPr>
          <p:cNvPr id="7" name="Місце для вмісту 6">
            <a:extLst>
              <a:ext uri="{FF2B5EF4-FFF2-40B4-BE49-F238E27FC236}">
                <a16:creationId xmlns:a16="http://schemas.microsoft.com/office/drawing/2014/main" id="{E0C7C0BD-0007-46A6-A590-89971FC1B0EB}"/>
              </a:ext>
            </a:extLst>
          </p:cNvPr>
          <p:cNvPicPr>
            <a:picLocks noGrp="1" noChangeAspect="1"/>
          </p:cNvPicPr>
          <p:nvPr>
            <p:ph idx="1"/>
          </p:nvPr>
        </p:nvPicPr>
        <p:blipFill>
          <a:blip r:embed="rId4"/>
          <a:stretch>
            <a:fillRect/>
          </a:stretch>
        </p:blipFill>
        <p:spPr>
          <a:xfrm>
            <a:off x="5183187" y="1338034"/>
            <a:ext cx="6760573" cy="5282848"/>
          </a:xfrm>
          <a:prstGeom prst="rect">
            <a:avLst/>
          </a:prstGeom>
        </p:spPr>
      </p:pic>
      <p:pic>
        <p:nvPicPr>
          <p:cNvPr id="3" name="zvuk-serogo-zhuravlja">
            <a:hlinkClick r:id="" action="ppaction://media"/>
            <a:extLst>
              <a:ext uri="{FF2B5EF4-FFF2-40B4-BE49-F238E27FC236}">
                <a16:creationId xmlns:a16="http://schemas.microsoft.com/office/drawing/2014/main" id="{FF5B07D4-38A4-47EE-8029-26E301AED4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7972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5">
                    <a:lumMod val="50000"/>
                  </a:schemeClr>
                </a:solidFill>
                <a:latin typeface="Arial Black" panose="020B0A04020102020204" pitchFamily="34" charset="0"/>
              </a:rPr>
              <a:t>Птахи водойм</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ru-RU" sz="1400" dirty="0">
                <a:latin typeface="Times New Roman" panose="02020603050405020304" pitchFamily="18" charset="0"/>
                <a:cs typeface="Times New Roman" panose="02020603050405020304" pitchFamily="18" charset="0"/>
              </a:rPr>
              <a:t>В </a:t>
            </a:r>
            <a:r>
              <a:rPr lang="ru-RU" sz="1400" dirty="0" err="1">
                <a:latin typeface="Times New Roman" panose="02020603050405020304" pitchFamily="18" charset="0"/>
                <a:cs typeface="Times New Roman" panose="02020603050405020304" pitchFamily="18" charset="0"/>
              </a:rPr>
              <a:t>Україні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крижень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населяє</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найрізноманітніші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внутрішні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водойми</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трапляється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майже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всюди</a:t>
            </a:r>
            <a:r>
              <a:rPr lang="ru-RU" sz="1400" dirty="0">
                <a:latin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cs typeface="Times New Roman" panose="02020603050405020304" pitchFamily="18" charset="0"/>
              </a:rPr>
              <a:t>від</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морських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узбереж</a:t>
            </a:r>
            <a:r>
              <a:rPr lang="ru-RU" sz="1400" dirty="0">
                <a:latin typeface="Times New Roman" panose="02020603050405020304" pitchFamily="18" charset="0"/>
                <a:cs typeface="Times New Roman" panose="02020603050405020304" pitchFamily="18" charset="0"/>
              </a:rPr>
              <a:t> до </a:t>
            </a:r>
            <a:r>
              <a:rPr lang="ru-RU" sz="1400" dirty="0" err="1">
                <a:latin typeface="Times New Roman" panose="02020603050405020304" pitchFamily="18" charset="0"/>
                <a:cs typeface="Times New Roman" panose="02020603050405020304" pitchFamily="18" charset="0"/>
              </a:rPr>
              <a:t>високих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гір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Його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можна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побачити</a:t>
            </a:r>
            <a:r>
              <a:rPr lang="ru-RU" sz="1400" dirty="0">
                <a:latin typeface="Times New Roman" panose="02020603050405020304" pitchFamily="18" charset="0"/>
                <a:cs typeface="Times New Roman" panose="02020603050405020304" pitchFamily="18" charset="0"/>
              </a:rPr>
              <a:t> на озерах, в </a:t>
            </a:r>
            <a:r>
              <a:rPr lang="ru-RU" sz="1400" dirty="0" err="1">
                <a:latin typeface="Times New Roman" panose="02020603050405020304" pitchFamily="18" charset="0"/>
                <a:cs typeface="Times New Roman" panose="02020603050405020304" pitchFamily="18" charset="0"/>
              </a:rPr>
              <a:t>морських</a:t>
            </a:r>
            <a:r>
              <a:rPr lang="ru-RU" sz="1400" dirty="0">
                <a:latin typeface="Times New Roman" panose="02020603050405020304" pitchFamily="18" charset="0"/>
                <a:cs typeface="Times New Roman" panose="02020603050405020304" pitchFamily="18" charset="0"/>
              </a:rPr>
              <a:t> затоках, на берегах </a:t>
            </a:r>
            <a:r>
              <a:rPr lang="ru-RU" sz="1400" dirty="0" err="1">
                <a:latin typeface="Times New Roman" panose="02020603050405020304" pitchFamily="18" charset="0"/>
                <a:cs typeface="Times New Roman" panose="02020603050405020304" pitchFamily="18" charset="0"/>
              </a:rPr>
              <a:t>спокійних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рівнинних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річок</a:t>
            </a:r>
            <a:r>
              <a:rPr lang="ru-RU" sz="1400" dirty="0">
                <a:latin typeface="Times New Roman" panose="02020603050405020304" pitchFamily="18" charset="0"/>
                <a:cs typeface="Times New Roman" panose="02020603050405020304" pitchFamily="18" charset="0"/>
              </a:rPr>
              <a:t>, на болотах, </a:t>
            </a:r>
            <a:r>
              <a:rPr lang="ru-RU" sz="1400" dirty="0" err="1">
                <a:latin typeface="Times New Roman" panose="02020603050405020304" pitchFamily="18" charset="0"/>
                <a:cs typeface="Times New Roman" panose="02020603050405020304" pitchFamily="18" charset="0"/>
              </a:rPr>
              <a:t>заплавних</a:t>
            </a:r>
            <a:r>
              <a:rPr lang="ru-RU" sz="1400" dirty="0">
                <a:latin typeface="Times New Roman" panose="02020603050405020304" pitchFamily="18" charset="0"/>
                <a:cs typeface="Times New Roman" panose="02020603050405020304" pitchFamily="18" charset="0"/>
              </a:rPr>
              <a:t> луках, де </a:t>
            </a:r>
            <a:r>
              <a:rPr lang="ru-RU" sz="1400" dirty="0" err="1">
                <a:latin typeface="Times New Roman" panose="02020603050405020304" pitchFamily="18" charset="0"/>
                <a:cs typeface="Times New Roman" panose="02020603050405020304" pitchFamily="18" charset="0"/>
              </a:rPr>
              <a:t>він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найчастіше</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гніздиться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Крижні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зазвичай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збираються</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невеликі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зграйки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Селезні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видають</a:t>
            </a:r>
            <a:r>
              <a:rPr lang="ru-RU" sz="1400" dirty="0">
                <a:latin typeface="Times New Roman" panose="02020603050405020304" pitchFamily="18" charset="0"/>
                <a:cs typeface="Times New Roman" panose="02020603050405020304" pitchFamily="18" charset="0"/>
              </a:rPr>
              <a:t> на </a:t>
            </a:r>
            <a:r>
              <a:rPr lang="ru-RU" sz="1400" dirty="0" err="1">
                <a:latin typeface="Times New Roman" panose="02020603050405020304" pitchFamily="18" charset="0"/>
                <a:cs typeface="Times New Roman" panose="02020603050405020304" pitchFamily="18" charset="0"/>
              </a:rPr>
              <a:t>льоту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характерний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високий</a:t>
            </a:r>
            <a:r>
              <a:rPr lang="ru-RU" sz="1400" dirty="0">
                <a:latin typeface="Times New Roman" panose="02020603050405020304" pitchFamily="18" charset="0"/>
                <a:cs typeface="Times New Roman" panose="02020603050405020304" pitchFamily="18" charset="0"/>
              </a:rPr>
              <a:t> посвист, а самки </a:t>
            </a:r>
            <a:r>
              <a:rPr lang="ru-RU" sz="1400" dirty="0" err="1">
                <a:latin typeface="Times New Roman" panose="02020603050405020304" pitchFamily="18" charset="0"/>
                <a:cs typeface="Times New Roman" panose="02020603050405020304" pitchFamily="18" charset="0"/>
              </a:rPr>
              <a:t>голосно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крякають</a:t>
            </a:r>
            <a:r>
              <a:rPr lang="ru-RU" sz="1400" dirty="0">
                <a:latin typeface="Times New Roman" panose="02020603050405020304" pitchFamily="18" charset="0"/>
                <a:cs typeface="Times New Roman" panose="02020603050405020304" pitchFamily="18" charset="0"/>
              </a:rPr>
              <a:t>. З ранку до </a:t>
            </a:r>
            <a:r>
              <a:rPr lang="ru-RU" sz="1400" dirty="0" err="1">
                <a:latin typeface="Times New Roman" panose="02020603050405020304" pitchFamily="18" charset="0"/>
                <a:cs typeface="Times New Roman" panose="02020603050405020304" pitchFamily="18" charset="0"/>
              </a:rPr>
              <a:t>вечора</a:t>
            </a:r>
            <a:r>
              <a:rPr lang="ru-RU" sz="1400" dirty="0">
                <a:latin typeface="Times New Roman" panose="02020603050405020304" pitchFamily="18" charset="0"/>
                <a:cs typeface="Times New Roman" panose="02020603050405020304" pitchFamily="18" charset="0"/>
              </a:rPr>
              <a:t> качки </a:t>
            </a:r>
            <a:r>
              <a:rPr lang="ru-RU" sz="1400" dirty="0" err="1">
                <a:latin typeface="Times New Roman" panose="02020603050405020304" pitchFamily="18" charset="0"/>
                <a:cs typeface="Times New Roman" panose="02020603050405020304" pitchFamily="18" charset="0"/>
              </a:rPr>
              <a:t>присвячують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свій</a:t>
            </a:r>
            <a:r>
              <a:rPr lang="ru-RU" sz="1400" dirty="0">
                <a:latin typeface="Times New Roman" panose="02020603050405020304" pitchFamily="18" charset="0"/>
                <a:cs typeface="Times New Roman" panose="02020603050405020304" pitchFamily="18" charset="0"/>
              </a:rPr>
              <a:t> час </a:t>
            </a:r>
            <a:r>
              <a:rPr lang="ru-RU" sz="1400" dirty="0" err="1">
                <a:latin typeface="Times New Roman" panose="02020603050405020304" pitchFamily="18" charset="0"/>
                <a:cs typeface="Times New Roman" panose="02020603050405020304" pitchFamily="18" charset="0"/>
              </a:rPr>
              <a:t>пошукам</a:t>
            </a:r>
            <a:r>
              <a:rPr lang="ru-RU" sz="1400" dirty="0">
                <a:latin typeface="Times New Roman" panose="02020603050405020304" pitchFamily="18" charset="0"/>
                <a:cs typeface="Times New Roman" panose="02020603050405020304" pitchFamily="18" charset="0"/>
              </a:rPr>
              <a:t> поживи, а </a:t>
            </a:r>
            <a:r>
              <a:rPr lang="ru-RU" sz="1400" dirty="0" err="1">
                <a:latin typeface="Times New Roman" panose="02020603050405020304" pitchFamily="18" charset="0"/>
                <a:cs typeface="Times New Roman" panose="02020603050405020304" pitchFamily="18" charset="0"/>
              </a:rPr>
              <a:t>їх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багатий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раціон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залежить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від</a:t>
            </a:r>
            <a:r>
              <a:rPr lang="ru-RU" sz="1400" dirty="0">
                <a:latin typeface="Times New Roman" panose="02020603050405020304" pitchFamily="18" charset="0"/>
                <a:cs typeface="Times New Roman" panose="02020603050405020304" pitchFamily="18" charset="0"/>
              </a:rPr>
              <a:t> пори року. </a:t>
            </a:r>
            <a:r>
              <a:rPr lang="ru-RU" sz="1400" dirty="0" err="1">
                <a:latin typeface="Times New Roman" panose="02020603050405020304" pitchFamily="18" charset="0"/>
                <a:cs typeface="Times New Roman" panose="02020603050405020304" pitchFamily="18" charset="0"/>
              </a:rPr>
              <a:t>Навесні</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влітку</a:t>
            </a:r>
            <a:r>
              <a:rPr lang="ru-RU" sz="1400" dirty="0">
                <a:latin typeface="Times New Roman" panose="02020603050405020304" pitchFamily="18" charset="0"/>
                <a:cs typeface="Times New Roman" panose="02020603050405020304" pitchFamily="18" charset="0"/>
              </a:rPr>
              <a:t> вони </a:t>
            </a:r>
            <a:r>
              <a:rPr lang="ru-RU" sz="1400" dirty="0" err="1">
                <a:latin typeface="Times New Roman" panose="02020603050405020304" pitchFamily="18" charset="0"/>
                <a:cs typeface="Times New Roman" panose="02020603050405020304" pitchFamily="18" charset="0"/>
              </a:rPr>
              <a:t>їдять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свіжу</a:t>
            </a:r>
            <a:r>
              <a:rPr lang="ru-RU" sz="1400" dirty="0">
                <a:latin typeface="Times New Roman" panose="02020603050405020304" pitchFamily="18" charset="0"/>
                <a:cs typeface="Times New Roman" panose="02020603050405020304" pitchFamily="18" charset="0"/>
              </a:rPr>
              <a:t> зелень, </a:t>
            </a:r>
            <a:r>
              <a:rPr lang="ru-RU" sz="1400" dirty="0" err="1">
                <a:latin typeface="Times New Roman" panose="02020603050405020304" pitchFamily="18" charset="0"/>
                <a:cs typeface="Times New Roman" panose="02020603050405020304" pitchFamily="18" charset="0"/>
              </a:rPr>
              <a:t>бутони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квітки</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кореневища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водяних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рослин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закушуючи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комахами</a:t>
            </a:r>
            <a:r>
              <a:rPr lang="ru-RU" sz="1400" dirty="0">
                <a:latin typeface="Times New Roman" panose="02020603050405020304" pitchFamily="18" charset="0"/>
                <a:cs typeface="Times New Roman" panose="02020603050405020304" pitchFamily="18" charset="0"/>
              </a:rPr>
              <a:t> і личинками. </a:t>
            </a:r>
            <a:r>
              <a:rPr lang="ru-RU" sz="1400" dirty="0" err="1">
                <a:latin typeface="Times New Roman" panose="02020603050405020304" pitchFamily="18" charset="0"/>
                <a:cs typeface="Times New Roman" panose="02020603050405020304" pitchFamily="18" charset="0"/>
              </a:rPr>
              <a:t>Шлюбний</a:t>
            </a:r>
            <a:r>
              <a:rPr lang="ru-RU" sz="1400" dirty="0">
                <a:latin typeface="Times New Roman" panose="02020603050405020304" pitchFamily="18" charset="0"/>
                <a:cs typeface="Times New Roman" panose="02020603050405020304" pitchFamily="18" charset="0"/>
              </a:rPr>
              <a:t> сезон і </a:t>
            </a:r>
            <a:r>
              <a:rPr lang="ru-RU" sz="1400" dirty="0" err="1">
                <a:latin typeface="Times New Roman" panose="02020603050405020304" pitchFamily="18" charset="0"/>
                <a:cs typeface="Times New Roman" panose="02020603050405020304" pitchFamily="18" charset="0"/>
              </a:rPr>
              <a:t>створення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подружніх</a:t>
            </a:r>
            <a:r>
              <a:rPr lang="ru-RU" sz="1400" dirty="0">
                <a:latin typeface="Times New Roman" panose="02020603050405020304" pitchFamily="18" charset="0"/>
                <a:cs typeface="Times New Roman" panose="02020603050405020304" pitchFamily="18" charset="0"/>
              </a:rPr>
              <a:t> пар </a:t>
            </a:r>
            <a:r>
              <a:rPr lang="ru-RU" sz="1400" dirty="0" err="1">
                <a:latin typeface="Times New Roman" panose="02020603050405020304" pitchFamily="18" charset="0"/>
                <a:cs typeface="Times New Roman" panose="02020603050405020304" pitchFamily="18" charset="0"/>
              </a:rPr>
              <a:t>починається</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крижнів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ще</a:t>
            </a:r>
            <a:r>
              <a:rPr lang="ru-RU" sz="1400" dirty="0">
                <a:latin typeface="Times New Roman" panose="02020603050405020304" pitchFamily="18" charset="0"/>
                <a:cs typeface="Times New Roman" panose="02020603050405020304" pitchFamily="18" charset="0"/>
              </a:rPr>
              <a:t> з </a:t>
            </a:r>
            <a:r>
              <a:rPr lang="ru-RU" sz="1400" dirty="0" err="1">
                <a:latin typeface="Times New Roman" panose="02020603050405020304" pitchFamily="18" charset="0"/>
                <a:cs typeface="Times New Roman" panose="02020603050405020304" pitchFamily="18" charset="0"/>
              </a:rPr>
              <a:t>осені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Гнізда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крижні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облаштовують</a:t>
            </a:r>
            <a:r>
              <a:rPr lang="ru-RU" sz="1400" dirty="0">
                <a:latin typeface="Times New Roman" panose="02020603050405020304" pitchFamily="18" charset="0"/>
                <a:cs typeface="Times New Roman" panose="02020603050405020304" pitchFamily="18" charset="0"/>
              </a:rPr>
              <a:t> на </a:t>
            </a:r>
            <a:r>
              <a:rPr lang="ru-RU" sz="1400" dirty="0" err="1">
                <a:latin typeface="Times New Roman" panose="02020603050405020304" pitchFamily="18" charset="0"/>
                <a:cs typeface="Times New Roman" panose="02020603050405020304" pitchFamily="18" charset="0"/>
              </a:rPr>
              <a:t>землі</a:t>
            </a:r>
            <a:r>
              <a:rPr lang="ru-RU" sz="1400" dirty="0">
                <a:latin typeface="Times New Roman" panose="02020603050405020304" pitchFamily="18" charset="0"/>
                <a:cs typeface="Times New Roman" panose="02020603050405020304" pitchFamily="18" charset="0"/>
              </a:rPr>
              <a:t>, і в </a:t>
            </a:r>
            <a:r>
              <a:rPr lang="ru-RU" sz="1400" dirty="0" err="1">
                <a:latin typeface="Times New Roman" panose="02020603050405020304" pitchFamily="18" charset="0"/>
                <a:cs typeface="Times New Roman" panose="02020603050405020304" pitchFamily="18" charset="0"/>
              </a:rPr>
              <a:t>березні-квітні</a:t>
            </a:r>
            <a:r>
              <a:rPr lang="ru-RU" sz="1400" dirty="0">
                <a:latin typeface="Times New Roman" panose="02020603050405020304" pitchFamily="18" charset="0"/>
                <a:cs typeface="Times New Roman" panose="02020603050405020304" pitchFamily="18" charset="0"/>
              </a:rPr>
              <a:t> самка </a:t>
            </a:r>
            <a:r>
              <a:rPr lang="ru-RU" sz="1400" dirty="0" err="1">
                <a:latin typeface="Times New Roman" panose="02020603050405020304" pitchFamily="18" charset="0"/>
                <a:cs typeface="Times New Roman" panose="02020603050405020304" pitchFamily="18" charset="0"/>
              </a:rPr>
              <a:t>відкладає</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від</a:t>
            </a:r>
            <a:r>
              <a:rPr lang="ru-RU" sz="1400" dirty="0">
                <a:latin typeface="Times New Roman" panose="02020603050405020304" pitchFamily="18" charset="0"/>
                <a:cs typeface="Times New Roman" panose="02020603050405020304" pitchFamily="18" charset="0"/>
              </a:rPr>
              <a:t> 7 до 13 </a:t>
            </a:r>
            <a:r>
              <a:rPr lang="ru-RU" sz="1400" dirty="0" err="1">
                <a:latin typeface="Times New Roman" panose="02020603050405020304" pitchFamily="18" charset="0"/>
                <a:cs typeface="Times New Roman" panose="02020603050405020304" pitchFamily="18" charset="0"/>
              </a:rPr>
              <a:t>блідо-зелених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яєць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Насиджування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триває</a:t>
            </a:r>
            <a:r>
              <a:rPr lang="ru-RU" sz="1400" dirty="0">
                <a:latin typeface="Times New Roman" panose="02020603050405020304" pitchFamily="18" charset="0"/>
                <a:cs typeface="Times New Roman" panose="02020603050405020304" pitchFamily="18" charset="0"/>
              </a:rPr>
              <a:t> 25-30 </a:t>
            </a:r>
            <a:r>
              <a:rPr lang="ru-RU" sz="1400" dirty="0" err="1">
                <a:latin typeface="Times New Roman" panose="02020603050405020304" pitchFamily="18" charset="0"/>
                <a:cs typeface="Times New Roman" panose="02020603050405020304" pitchFamily="18" charset="0"/>
              </a:rPr>
              <a:t>днів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причому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покидаючи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гніздо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крижень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дбайливо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прикриває</a:t>
            </a:r>
            <a:r>
              <a:rPr lang="ru-RU" sz="1400" dirty="0">
                <a:latin typeface="Times New Roman" panose="02020603050405020304" pitchFamily="18" charset="0"/>
                <a:cs typeface="Times New Roman" panose="02020603050405020304" pitchFamily="18" charset="0"/>
              </a:rPr>
              <a:t> кладку пухом, </a:t>
            </a:r>
            <a:r>
              <a:rPr lang="ru-RU" sz="1400" dirty="0" err="1">
                <a:latin typeface="Times New Roman" panose="02020603050405020304" pitchFamily="18" charset="0"/>
                <a:cs typeface="Times New Roman" panose="02020603050405020304" pitchFamily="18" charset="0"/>
              </a:rPr>
              <a:t>щоб</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яйця</a:t>
            </a:r>
            <a:r>
              <a:rPr lang="ru-RU" sz="1400" dirty="0">
                <a:latin typeface="Times New Roman" panose="02020603050405020304" pitchFamily="18" charset="0"/>
                <a:cs typeface="Times New Roman" panose="02020603050405020304" pitchFamily="18" charset="0"/>
              </a:rPr>
              <a:t> не </a:t>
            </a:r>
            <a:r>
              <a:rPr lang="ru-RU" sz="1400" dirty="0" err="1">
                <a:latin typeface="Times New Roman" panose="02020603050405020304" pitchFamily="18" charset="0"/>
                <a:cs typeface="Times New Roman" panose="02020603050405020304" pitchFamily="18" charset="0"/>
              </a:rPr>
              <a:t>охололи</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разі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небезпеки</a:t>
            </a:r>
            <a:r>
              <a:rPr lang="ru-RU" sz="1400" dirty="0">
                <a:latin typeface="Times New Roman" panose="02020603050405020304" pitchFamily="18" charset="0"/>
                <a:cs typeface="Times New Roman" panose="02020603050405020304" pitchFamily="18" charset="0"/>
              </a:rPr>
              <a:t> качка </a:t>
            </a:r>
            <a:r>
              <a:rPr lang="ru-RU" sz="1400" dirty="0" err="1">
                <a:latin typeface="Times New Roman" panose="02020603050405020304" pitchFamily="18" charset="0"/>
                <a:cs typeface="Times New Roman" panose="02020603050405020304" pitchFamily="18" charset="0"/>
              </a:rPr>
              <a:t>нерухомо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завмирає</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гнізді</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тоді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її</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майже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неможливо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помітити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оскільки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її</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строкате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оперення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зливається</a:t>
            </a:r>
            <a:r>
              <a:rPr lang="ru-RU" sz="1400" dirty="0">
                <a:latin typeface="Times New Roman" panose="02020603050405020304" pitchFamily="18" charset="0"/>
                <a:cs typeface="Times New Roman" panose="02020603050405020304" pitchFamily="18" charset="0"/>
              </a:rPr>
              <a:t> з </a:t>
            </a:r>
            <a:r>
              <a:rPr lang="ru-RU" sz="1400" dirty="0" err="1">
                <a:latin typeface="Times New Roman" panose="02020603050405020304" pitchFamily="18" charset="0"/>
                <a:cs typeface="Times New Roman" panose="02020603050405020304" pitchFamily="18" charset="0"/>
              </a:rPr>
              <a:t>навколишнім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середовищем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Пташенята</a:t>
            </a:r>
            <a:r>
              <a:rPr lang="ru-RU" sz="1400" dirty="0">
                <a:latin typeface="Times New Roman" panose="02020603050405020304" pitchFamily="18" charset="0"/>
                <a:cs typeface="Times New Roman" panose="02020603050405020304" pitchFamily="18" charset="0"/>
              </a:rPr>
              <a:t>-пуховички, </a:t>
            </a:r>
            <a:r>
              <a:rPr lang="ru-RU" sz="1400" dirty="0" err="1">
                <a:latin typeface="Times New Roman" panose="02020603050405020304" pitchFamily="18" charset="0"/>
                <a:cs typeface="Times New Roman" panose="02020603050405020304" pitchFamily="18" charset="0"/>
              </a:rPr>
              <a:t>які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щойно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вилупились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вже</a:t>
            </a:r>
            <a:r>
              <a:rPr lang="ru-RU" sz="1400" dirty="0">
                <a:latin typeface="Times New Roman" panose="02020603050405020304" pitchFamily="18" charset="0"/>
                <a:cs typeface="Times New Roman" panose="02020603050405020304" pitchFamily="18" charset="0"/>
              </a:rPr>
              <a:t> за </a:t>
            </a:r>
            <a:r>
              <a:rPr lang="ru-RU" sz="1400" dirty="0" err="1">
                <a:latin typeface="Times New Roman" panose="02020603050405020304" pitchFamily="18" charset="0"/>
                <a:cs typeface="Times New Roman" panose="02020603050405020304" pitchFamily="18" charset="0"/>
              </a:rPr>
              <a:t>кілька</a:t>
            </a:r>
            <a:r>
              <a:rPr lang="ru-RU" sz="1400" dirty="0">
                <a:latin typeface="Times New Roman" panose="02020603050405020304" pitchFamily="18" charset="0"/>
                <a:cs typeface="Times New Roman" panose="02020603050405020304" pitchFamily="18" charset="0"/>
              </a:rPr>
              <a:t> годин </a:t>
            </a:r>
            <a:r>
              <a:rPr lang="ru-RU" sz="1400" dirty="0" err="1">
                <a:latin typeface="Times New Roman" panose="02020603050405020304" pitchFamily="18" charset="0"/>
                <a:cs typeface="Times New Roman" panose="02020603050405020304" pitchFamily="18" charset="0"/>
              </a:rPr>
              <a:t>полишають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гніздо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Крижень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перебуває</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під</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захистом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Бернської</a:t>
            </a:r>
            <a:r>
              <a:rPr lang="ru-RU" sz="1400" dirty="0">
                <a:latin typeface="Times New Roman" panose="02020603050405020304" pitchFamily="18" charset="0"/>
                <a:cs typeface="Times New Roman" panose="02020603050405020304" pitchFamily="18" charset="0"/>
              </a:rPr>
              <a:t> та </a:t>
            </a:r>
            <a:r>
              <a:rPr lang="ru-RU" sz="1400" dirty="0" err="1">
                <a:latin typeface="Times New Roman" panose="02020603050405020304" pitchFamily="18" charset="0"/>
                <a:cs typeface="Times New Roman" panose="02020603050405020304" pitchFamily="18" charset="0"/>
              </a:rPr>
              <a:t>Бонської</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конвенцій</a:t>
            </a:r>
            <a:r>
              <a:rPr lang="ru-RU" sz="1400" dirty="0">
                <a:latin typeface="Times New Roman" panose="02020603050405020304" pitchFamily="18" charset="0"/>
                <a:cs typeface="Times New Roman" panose="02020603050405020304" pitchFamily="18" charset="0"/>
              </a:rPr>
              <a:t>, а </a:t>
            </a:r>
            <a:r>
              <a:rPr lang="ru-RU" sz="1400" dirty="0" err="1">
                <a:latin typeface="Times New Roman" panose="02020603050405020304" pitchFamily="18" charset="0"/>
                <a:cs typeface="Times New Roman" panose="02020603050405020304" pitchFamily="18" charset="0"/>
              </a:rPr>
              <a:t>також</a:t>
            </a:r>
            <a:r>
              <a:rPr lang="ru-RU" sz="1400" dirty="0">
                <a:latin typeface="Times New Roman" panose="02020603050405020304" pitchFamily="18" charset="0"/>
                <a:cs typeface="Times New Roman" panose="02020603050405020304" pitchFamily="18" charset="0"/>
              </a:rPr>
              <a:t> Угоди про </a:t>
            </a:r>
            <a:r>
              <a:rPr lang="ru-RU" sz="1400" dirty="0" err="1">
                <a:latin typeface="Times New Roman" panose="02020603050405020304" pitchFamily="18" charset="0"/>
                <a:cs typeface="Times New Roman" panose="02020603050405020304" pitchFamily="18" charset="0"/>
              </a:rPr>
              <a:t>охорону</a:t>
            </a:r>
            <a:r>
              <a:rPr lang="ru-RU" sz="1400" dirty="0">
                <a:latin typeface="Times New Roman" panose="02020603050405020304" pitchFamily="18" charset="0"/>
                <a:cs typeface="Times New Roman" panose="02020603050405020304" pitchFamily="18" charset="0"/>
              </a:rPr>
              <a:t> афро-</a:t>
            </a:r>
            <a:r>
              <a:rPr lang="ru-RU" sz="1400" dirty="0" err="1">
                <a:latin typeface="Times New Roman" panose="02020603050405020304" pitchFamily="18" charset="0"/>
                <a:cs typeface="Times New Roman" panose="02020603050405020304" pitchFamily="18" charset="0"/>
              </a:rPr>
              <a:t>євразійських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мігруючих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водоплавних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птахів</a:t>
            </a:r>
            <a:r>
              <a:rPr lang="ru-RU" sz="1400" dirty="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Крижень</a:t>
            </a:r>
          </a:p>
        </p:txBody>
      </p:sp>
      <p:pic>
        <p:nvPicPr>
          <p:cNvPr id="8" name="Місце для вмісту 7">
            <a:extLst>
              <a:ext uri="{FF2B5EF4-FFF2-40B4-BE49-F238E27FC236}">
                <a16:creationId xmlns:a16="http://schemas.microsoft.com/office/drawing/2014/main" id="{F7AC674F-8694-4BCA-BFF9-FC3A88C54063}"/>
              </a:ext>
            </a:extLst>
          </p:cNvPr>
          <p:cNvPicPr>
            <a:picLocks noGrp="1" noChangeAspect="1"/>
          </p:cNvPicPr>
          <p:nvPr>
            <p:ph idx="1"/>
          </p:nvPr>
        </p:nvPicPr>
        <p:blipFill>
          <a:blip r:embed="rId4"/>
          <a:stretch>
            <a:fillRect/>
          </a:stretch>
        </p:blipFill>
        <p:spPr>
          <a:xfrm>
            <a:off x="4920791" y="1575152"/>
            <a:ext cx="7022969" cy="5117879"/>
          </a:xfrm>
          <a:prstGeom prst="rect">
            <a:avLst/>
          </a:prstGeom>
        </p:spPr>
      </p:pic>
      <p:pic>
        <p:nvPicPr>
          <p:cNvPr id="3" name="02014">
            <a:hlinkClick r:id="" action="ppaction://media"/>
            <a:extLst>
              <a:ext uri="{FF2B5EF4-FFF2-40B4-BE49-F238E27FC236}">
                <a16:creationId xmlns:a16="http://schemas.microsoft.com/office/drawing/2014/main" id="{8E609054-52E8-431E-9C59-8D092B5B21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1466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30A7DD-FF82-47D3-B648-5149B82F0475}"/>
              </a:ext>
            </a:extLst>
          </p:cNvPr>
          <p:cNvSpPr>
            <a:spLocks noGrp="1"/>
          </p:cNvSpPr>
          <p:nvPr>
            <p:ph type="title"/>
          </p:nvPr>
        </p:nvSpPr>
        <p:spPr>
          <a:xfrm>
            <a:off x="839788" y="344032"/>
            <a:ext cx="10632633" cy="890879"/>
          </a:xfrm>
        </p:spPr>
        <p:txBody>
          <a:bodyPr>
            <a:noAutofit/>
          </a:bodyPr>
          <a:lstStyle/>
          <a:p>
            <a:pPr algn="ctr"/>
            <a:r>
              <a:rPr lang="uk-UA" sz="6000" b="1" dirty="0">
                <a:solidFill>
                  <a:schemeClr val="accent5">
                    <a:lumMod val="50000"/>
                  </a:schemeClr>
                </a:solidFill>
                <a:latin typeface="Arial Black" panose="020B0A04020102020204" pitchFamily="34" charset="0"/>
              </a:rPr>
              <a:t>Птахи водойм</a:t>
            </a:r>
          </a:p>
        </p:txBody>
      </p:sp>
      <p:sp>
        <p:nvSpPr>
          <p:cNvPr id="4" name="Місце для тексту 3">
            <a:extLst>
              <a:ext uri="{FF2B5EF4-FFF2-40B4-BE49-F238E27FC236}">
                <a16:creationId xmlns:a16="http://schemas.microsoft.com/office/drawing/2014/main" id="{9AA860D4-8590-4115-B97A-748333D3251B}"/>
              </a:ext>
            </a:extLst>
          </p:cNvPr>
          <p:cNvSpPr>
            <a:spLocks noGrp="1"/>
          </p:cNvSpPr>
          <p:nvPr>
            <p:ph type="body" sz="half" idx="2"/>
          </p:nvPr>
        </p:nvSpPr>
        <p:spPr>
          <a:xfrm>
            <a:off x="141356" y="1575152"/>
            <a:ext cx="4638034" cy="5282848"/>
          </a:xfrm>
        </p:spPr>
        <p:txBody>
          <a:bodyPr>
            <a:noAutofit/>
          </a:bodyPr>
          <a:lstStyle/>
          <a:p>
            <a:pPr algn="just"/>
            <a:r>
              <a:rPr lang="ru-RU" sz="1300" dirty="0">
                <a:latin typeface="Times New Roman" panose="02020603050405020304" pitchFamily="18" charset="0"/>
                <a:cs typeface="Times New Roman" panose="02020603050405020304" pitchFamily="18" charset="0"/>
              </a:rPr>
              <a:t>Велика </a:t>
            </a:r>
            <a:r>
              <a:rPr lang="ru-RU" sz="1300" dirty="0" err="1">
                <a:latin typeface="Times New Roman" panose="02020603050405020304" pitchFamily="18" charset="0"/>
                <a:cs typeface="Times New Roman" panose="02020603050405020304" pitchFamily="18" charset="0"/>
              </a:rPr>
              <a:t>чапля</a:t>
            </a:r>
            <a:r>
              <a:rPr lang="ru-RU" sz="1300" dirty="0">
                <a:latin typeface="Times New Roman" panose="02020603050405020304" pitchFamily="18" charset="0"/>
                <a:cs typeface="Times New Roman" panose="02020603050405020304" pitchFamily="18" charset="0"/>
              </a:rPr>
              <a:t> - великий </a:t>
            </a:r>
            <a:r>
              <a:rPr lang="ru-RU" sz="1300" dirty="0" err="1">
                <a:latin typeface="Times New Roman" panose="02020603050405020304" pitchFamily="18" charset="0"/>
                <a:cs typeface="Times New Roman" panose="02020603050405020304" pitchFamily="18" charset="0"/>
              </a:rPr>
              <a:t>болотний</a:t>
            </a:r>
            <a:r>
              <a:rPr lang="ru-RU" sz="1300" dirty="0">
                <a:latin typeface="Times New Roman" panose="02020603050405020304" pitchFamily="18" charset="0"/>
                <a:cs typeface="Times New Roman" panose="02020603050405020304" pitchFamily="18" charset="0"/>
              </a:rPr>
              <a:t> птах з </a:t>
            </a:r>
            <a:r>
              <a:rPr lang="ru-RU" sz="1300" dirty="0" err="1">
                <a:latin typeface="Times New Roman" panose="02020603050405020304" pitchFamily="18" charset="0"/>
                <a:cs typeface="Times New Roman" panose="02020603050405020304" pitchFamily="18" charset="0"/>
              </a:rPr>
              <a:t>довгими</a:t>
            </a:r>
            <a:r>
              <a:rPr lang="ru-RU" sz="1300" dirty="0">
                <a:latin typeface="Times New Roman" panose="02020603050405020304" pitchFamily="18" charset="0"/>
                <a:cs typeface="Times New Roman" panose="02020603050405020304" pitchFamily="18" charset="0"/>
              </a:rPr>
              <a:t> ногами. Шия </a:t>
            </a:r>
            <a:r>
              <a:rPr lang="ru-RU" sz="1300" dirty="0" err="1">
                <a:latin typeface="Times New Roman" panose="02020603050405020304" pitchFamily="18" charset="0"/>
                <a:cs typeface="Times New Roman" panose="02020603050405020304" pitchFamily="18" charset="0"/>
              </a:rPr>
              <a:t>довша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ніж</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тіло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Самці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трохи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більші</a:t>
            </a:r>
            <a:r>
              <a:rPr lang="ru-RU" sz="1300" dirty="0">
                <a:latin typeface="Times New Roman" panose="02020603050405020304" pitchFamily="18" charset="0"/>
                <a:cs typeface="Times New Roman" panose="02020603050405020304" pitchFamily="18" charset="0"/>
              </a:rPr>
              <a:t> за самок. У </a:t>
            </a:r>
            <a:r>
              <a:rPr lang="ru-RU" sz="1300" dirty="0" err="1">
                <a:latin typeface="Times New Roman" panose="02020603050405020304" pitchFamily="18" charset="0"/>
                <a:cs typeface="Times New Roman" panose="02020603050405020304" pitchFamily="18" charset="0"/>
              </a:rPr>
              <a:t>весняному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вбранні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дорослі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особини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мають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сніжно-біле</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забарвлення</a:t>
            </a:r>
            <a:r>
              <a:rPr lang="ru-RU" sz="1300" dirty="0">
                <a:latin typeface="Times New Roman" panose="02020603050405020304" pitchFamily="18" charset="0"/>
                <a:cs typeface="Times New Roman" panose="02020603050405020304" pitchFamily="18" charset="0"/>
              </a:rPr>
              <a:t>, на </a:t>
            </a:r>
            <a:r>
              <a:rPr lang="ru-RU" sz="1300" dirty="0" err="1">
                <a:latin typeface="Times New Roman" panose="02020603050405020304" pitchFamily="18" charset="0"/>
                <a:cs typeface="Times New Roman" panose="02020603050405020304" pitchFamily="18" charset="0"/>
              </a:rPr>
              <a:t>потилиці</a:t>
            </a:r>
            <a:r>
              <a:rPr lang="ru-RU" sz="1300" dirty="0">
                <a:latin typeface="Times New Roman" panose="02020603050405020304" pitchFamily="18" charset="0"/>
                <a:cs typeface="Times New Roman" panose="02020603050405020304" pitchFamily="18" charset="0"/>
              </a:rPr>
              <a:t> чуб </a:t>
            </a:r>
            <a:r>
              <a:rPr lang="ru-RU" sz="1300" dirty="0" err="1">
                <a:latin typeface="Times New Roman" panose="02020603050405020304" pitchFamily="18" charset="0"/>
                <a:cs typeface="Times New Roman" panose="02020603050405020304" pitchFamily="18" charset="0"/>
              </a:rPr>
              <a:t>із</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довгих</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пір`їн</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Дзьоб</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товстий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довгий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прямий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чорний</a:t>
            </a:r>
            <a:r>
              <a:rPr lang="ru-RU" sz="1300" dirty="0">
                <a:latin typeface="Times New Roman" panose="02020603050405020304" pitchFamily="18" charset="0"/>
                <a:cs typeface="Times New Roman" panose="02020603050405020304" pitchFamily="18" charset="0"/>
              </a:rPr>
              <a:t> з </a:t>
            </a:r>
            <a:r>
              <a:rPr lang="ru-RU" sz="1300" dirty="0" err="1">
                <a:latin typeface="Times New Roman" panose="02020603050405020304" pitchFamily="18" charset="0"/>
                <a:cs typeface="Times New Roman" panose="02020603050405020304" pitchFamily="18" charset="0"/>
              </a:rPr>
              <a:t>жовтою</a:t>
            </a:r>
            <a:r>
              <a:rPr lang="ru-RU" sz="1300" dirty="0">
                <a:latin typeface="Times New Roman" panose="02020603050405020304" pitchFamily="18" charset="0"/>
                <a:cs typeface="Times New Roman" panose="02020603050405020304" pitchFamily="18" charset="0"/>
              </a:rPr>
              <a:t> основою. Ноги </a:t>
            </a:r>
            <a:r>
              <a:rPr lang="ru-RU" sz="1300" dirty="0" err="1">
                <a:latin typeface="Times New Roman" panose="02020603050405020304" pitchFamily="18" charset="0"/>
                <a:cs typeface="Times New Roman" panose="02020603050405020304" pitchFamily="18" charset="0"/>
              </a:rPr>
              <a:t>чорно-бурі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Оселяється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чепура</a:t>
            </a:r>
            <a:r>
              <a:rPr lang="ru-RU" sz="1300" dirty="0">
                <a:latin typeface="Times New Roman" panose="02020603050405020304" pitchFamily="18" charset="0"/>
                <a:cs typeface="Times New Roman" panose="02020603050405020304" pitchFamily="18" charset="0"/>
              </a:rPr>
              <a:t> велика </a:t>
            </a:r>
            <a:r>
              <a:rPr lang="ru-RU" sz="1300" dirty="0" err="1">
                <a:latin typeface="Times New Roman" panose="02020603050405020304" pitchFamily="18" charset="0"/>
                <a:cs typeface="Times New Roman" panose="02020603050405020304" pitchFamily="18" charset="0"/>
              </a:rPr>
              <a:t>біля</a:t>
            </a:r>
            <a:r>
              <a:rPr lang="ru-RU" sz="1300" dirty="0">
                <a:latin typeface="Times New Roman" panose="02020603050405020304" pitchFamily="18" charset="0"/>
                <a:cs typeface="Times New Roman" panose="02020603050405020304" pitchFamily="18" charset="0"/>
              </a:rPr>
              <a:t> води – озера, </a:t>
            </a:r>
            <a:r>
              <a:rPr lang="ru-RU" sz="1300" dirty="0" err="1">
                <a:latin typeface="Times New Roman" panose="02020603050405020304" pitchFamily="18" charset="0"/>
                <a:cs typeface="Times New Roman" panose="02020603050405020304" pitchFamily="18" charset="0"/>
              </a:rPr>
              <a:t>прісноводної</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або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солоноводної</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водойми</a:t>
            </a:r>
            <a:r>
              <a:rPr lang="ru-RU" sz="1300" dirty="0">
                <a:latin typeface="Times New Roman" panose="02020603050405020304" pitchFamily="18" charset="0"/>
                <a:cs typeface="Times New Roman" panose="02020603050405020304" pitchFamily="18" charset="0"/>
              </a:rPr>
              <a:t>, болота, </a:t>
            </a:r>
            <a:r>
              <a:rPr lang="ru-RU" sz="1300" dirty="0" err="1">
                <a:latin typeface="Times New Roman" panose="02020603050405020304" pitchFamily="18" charset="0"/>
                <a:cs typeface="Times New Roman" panose="02020603050405020304" pitchFamily="18" charset="0"/>
              </a:rPr>
              <a:t>морського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узбережжя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мангрових</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заростей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сільськогосподарських</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угідь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дренажних</a:t>
            </a:r>
            <a:r>
              <a:rPr lang="ru-RU" sz="1300" dirty="0">
                <a:latin typeface="Times New Roman" panose="02020603050405020304" pitchFamily="18" charset="0"/>
                <a:cs typeface="Times New Roman" panose="02020603050405020304" pitchFamily="18" charset="0"/>
              </a:rPr>
              <a:t> канав і т.п. Живиться </a:t>
            </a:r>
            <a:r>
              <a:rPr lang="ru-RU" sz="1300" dirty="0" err="1">
                <a:latin typeface="Times New Roman" panose="02020603050405020304" pitchFamily="18" charset="0"/>
                <a:cs typeface="Times New Roman" panose="02020603050405020304" pitchFamily="18" charset="0"/>
              </a:rPr>
              <a:t>переважно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рибами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амфібіями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рептиліями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ракоподібними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дрібними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гризунами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молюсками</a:t>
            </a:r>
            <a:r>
              <a:rPr lang="ru-RU" sz="1300" dirty="0">
                <a:latin typeface="Times New Roman" panose="02020603050405020304" pitchFamily="18" charset="0"/>
                <a:cs typeface="Times New Roman" panose="02020603050405020304" pitchFamily="18" charset="0"/>
              </a:rPr>
              <a:t> і </a:t>
            </a:r>
            <a:r>
              <a:rPr lang="ru-RU" sz="1300" dirty="0" err="1">
                <a:latin typeface="Times New Roman" panose="02020603050405020304" pitchFamily="18" charset="0"/>
                <a:cs typeface="Times New Roman" panose="02020603050405020304" pitchFamily="18" charset="0"/>
              </a:rPr>
              <a:t>сараною</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Здобуває</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їжу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тільки</a:t>
            </a:r>
            <a:r>
              <a:rPr lang="ru-RU" sz="1300" dirty="0">
                <a:latin typeface="Times New Roman" panose="02020603050405020304" pitchFamily="18" charset="0"/>
                <a:cs typeface="Times New Roman" panose="02020603050405020304" pitchFamily="18" charset="0"/>
              </a:rPr>
              <a:t> в </a:t>
            </a:r>
            <a:r>
              <a:rPr lang="ru-RU" sz="1300" dirty="0" err="1">
                <a:latin typeface="Times New Roman" panose="02020603050405020304" pitchFamily="18" charset="0"/>
                <a:cs typeface="Times New Roman" panose="02020603050405020304" pitchFamily="18" charset="0"/>
              </a:rPr>
              <a:t>денні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години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полюючи</a:t>
            </a:r>
            <a:r>
              <a:rPr lang="ru-RU" sz="1300" dirty="0">
                <a:latin typeface="Times New Roman" panose="02020603050405020304" pitchFamily="18" charset="0"/>
                <a:cs typeface="Times New Roman" panose="02020603050405020304" pitchFamily="18" charset="0"/>
              </a:rPr>
              <a:t> на </a:t>
            </a:r>
            <a:r>
              <a:rPr lang="ru-RU" sz="1300" dirty="0" err="1">
                <a:latin typeface="Times New Roman" panose="02020603050405020304" pitchFamily="18" charset="0"/>
                <a:cs typeface="Times New Roman" panose="02020603050405020304" pitchFamily="18" charset="0"/>
              </a:rPr>
              <a:t>мілководді</a:t>
            </a:r>
            <a:r>
              <a:rPr lang="ru-RU" sz="1300" dirty="0">
                <a:latin typeface="Times New Roman" panose="02020603050405020304" pitchFamily="18" charset="0"/>
                <a:cs typeface="Times New Roman" panose="02020603050405020304" pitchFamily="18" charset="0"/>
              </a:rPr>
              <a:t>. В </a:t>
            </a:r>
            <a:r>
              <a:rPr lang="ru-RU" sz="1300" dirty="0" err="1">
                <a:latin typeface="Times New Roman" panose="02020603050405020304" pitchFamily="18" charset="0"/>
                <a:cs typeface="Times New Roman" panose="02020603050405020304" pitchFamily="18" charset="0"/>
              </a:rPr>
              <a:t>Україну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прилітають</a:t>
            </a:r>
            <a:r>
              <a:rPr lang="ru-RU" sz="1300" dirty="0">
                <a:latin typeface="Times New Roman" panose="02020603050405020304" pitchFamily="18" charset="0"/>
                <a:cs typeface="Times New Roman" panose="02020603050405020304" pitchFamily="18" charset="0"/>
              </a:rPr>
              <a:t> в лютому-</a:t>
            </a:r>
            <a:r>
              <a:rPr lang="ru-RU" sz="1300" dirty="0" err="1">
                <a:latin typeface="Times New Roman" panose="02020603050405020304" pitchFamily="18" charset="0"/>
                <a:cs typeface="Times New Roman" panose="02020603050405020304" pitchFamily="18" charset="0"/>
              </a:rPr>
              <a:t>квітні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Досить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швидко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після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прильоту</a:t>
            </a:r>
            <a:r>
              <a:rPr lang="ru-RU" sz="1300" dirty="0">
                <a:latin typeface="Times New Roman" panose="02020603050405020304" pitchFamily="18" charset="0"/>
                <a:cs typeface="Times New Roman" panose="02020603050405020304" pitchFamily="18" charset="0"/>
              </a:rPr>
              <a:t> птахи </a:t>
            </a:r>
            <a:r>
              <a:rPr lang="ru-RU" sz="1300" dirty="0" err="1">
                <a:latin typeface="Times New Roman" panose="02020603050405020304" pitchFamily="18" charset="0"/>
                <a:cs typeface="Times New Roman" panose="02020603050405020304" pitchFamily="18" charset="0"/>
              </a:rPr>
              <a:t>починають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збиратись</a:t>
            </a:r>
            <a:r>
              <a:rPr lang="ru-RU" sz="1300" dirty="0">
                <a:latin typeface="Times New Roman" panose="02020603050405020304" pitchFamily="18" charset="0"/>
                <a:cs typeface="Times New Roman" panose="02020603050405020304" pitchFamily="18" charset="0"/>
              </a:rPr>
              <a:t> в </a:t>
            </a:r>
            <a:r>
              <a:rPr lang="ru-RU" sz="1300" dirty="0" err="1">
                <a:latin typeface="Times New Roman" panose="02020603050405020304" pitchFamily="18" charset="0"/>
                <a:cs typeface="Times New Roman" panose="02020603050405020304" pitchFamily="18" charset="0"/>
              </a:rPr>
              <a:t>місцях</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майбутнього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гніздування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Самці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прилітають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раніше</a:t>
            </a:r>
            <a:r>
              <a:rPr lang="ru-RU" sz="1300" dirty="0">
                <a:latin typeface="Times New Roman" panose="02020603050405020304" pitchFamily="18" charset="0"/>
                <a:cs typeface="Times New Roman" panose="02020603050405020304" pitchFamily="18" charset="0"/>
              </a:rPr>
              <a:t> і </a:t>
            </a:r>
            <a:r>
              <a:rPr lang="ru-RU" sz="1300" dirty="0" err="1">
                <a:latin typeface="Times New Roman" panose="02020603050405020304" pitchFamily="18" charset="0"/>
                <a:cs typeface="Times New Roman" panose="02020603050405020304" pitchFamily="18" charset="0"/>
              </a:rPr>
              <a:t>обирають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ділянки</a:t>
            </a:r>
            <a:r>
              <a:rPr lang="ru-RU" sz="1300" dirty="0">
                <a:latin typeface="Times New Roman" panose="02020603050405020304" pitchFamily="18" charset="0"/>
                <a:cs typeface="Times New Roman" panose="02020603050405020304" pitchFamily="18" charset="0"/>
              </a:rPr>
              <a:t> для </a:t>
            </a:r>
            <a:r>
              <a:rPr lang="ru-RU" sz="1300" dirty="0" err="1">
                <a:latin typeface="Times New Roman" panose="02020603050405020304" pitchFamily="18" charset="0"/>
                <a:cs typeface="Times New Roman" panose="02020603050405020304" pitchFamily="18" charset="0"/>
              </a:rPr>
              <a:t>гніздування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причому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старші</a:t>
            </a:r>
            <a:r>
              <a:rPr lang="ru-RU" sz="1300" dirty="0">
                <a:latin typeface="Times New Roman" panose="02020603050405020304" pitchFamily="18" charset="0"/>
                <a:cs typeface="Times New Roman" panose="02020603050405020304" pitchFamily="18" charset="0"/>
              </a:rPr>
              <a:t> птахи </a:t>
            </a:r>
            <a:r>
              <a:rPr lang="ru-RU" sz="1300" dirty="0" err="1">
                <a:latin typeface="Times New Roman" panose="02020603050405020304" pitchFamily="18" charset="0"/>
                <a:cs typeface="Times New Roman" panose="02020603050405020304" pitchFamily="18" charset="0"/>
              </a:rPr>
              <a:t>обирають</a:t>
            </a:r>
            <a:r>
              <a:rPr lang="ru-RU" sz="1300" dirty="0">
                <a:latin typeface="Times New Roman" panose="02020603050405020304" pitchFamily="18" charset="0"/>
                <a:cs typeface="Times New Roman" panose="02020603050405020304" pitchFamily="18" charset="0"/>
              </a:rPr>
              <a:t> першими. </a:t>
            </a:r>
            <a:r>
              <a:rPr lang="ru-RU" sz="1300" dirty="0" err="1">
                <a:latin typeface="Times New Roman" panose="02020603050405020304" pitchFamily="18" charset="0"/>
                <a:cs typeface="Times New Roman" panose="02020603050405020304" pitchFamily="18" charset="0"/>
              </a:rPr>
              <a:t>Гніздяться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колоніями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Охороняючи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гніздову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ділянку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самець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голосно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кричить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стрибає</a:t>
            </a:r>
            <a:r>
              <a:rPr lang="ru-RU" sz="1300" dirty="0">
                <a:latin typeface="Times New Roman" panose="02020603050405020304" pitchFamily="18" charset="0"/>
                <a:cs typeface="Times New Roman" panose="02020603050405020304" pitchFamily="18" charset="0"/>
              </a:rPr>
              <a:t> на чужака і </a:t>
            </a:r>
            <a:r>
              <a:rPr lang="ru-RU" sz="1300" dirty="0" err="1">
                <a:latin typeface="Times New Roman" panose="02020603050405020304" pitchFamily="18" charset="0"/>
                <a:cs typeface="Times New Roman" panose="02020603050405020304" pitchFamily="18" charset="0"/>
              </a:rPr>
              <a:t>клює</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його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Гніздо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будують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обидва</a:t>
            </a:r>
            <a:r>
              <a:rPr lang="ru-RU" sz="1300" dirty="0">
                <a:latin typeface="Times New Roman" panose="02020603050405020304" pitchFamily="18" charset="0"/>
                <a:cs typeface="Times New Roman" panose="02020603050405020304" pitchFamily="18" charset="0"/>
              </a:rPr>
              <a:t> птахи на </a:t>
            </a:r>
            <a:r>
              <a:rPr lang="ru-RU" sz="1300" dirty="0" err="1">
                <a:latin typeface="Times New Roman" panose="02020603050405020304" pitchFamily="18" charset="0"/>
                <a:cs typeface="Times New Roman" panose="02020603050405020304" pitchFamily="18" charset="0"/>
              </a:rPr>
              <a:t>заломленому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очереті</a:t>
            </a:r>
            <a:r>
              <a:rPr lang="ru-RU" sz="1300" dirty="0">
                <a:latin typeface="Times New Roman" panose="02020603050405020304" pitchFamily="18" charset="0"/>
                <a:cs typeface="Times New Roman" panose="02020603050405020304" pitchFamily="18" charset="0"/>
              </a:rPr>
              <a:t> на </a:t>
            </a:r>
            <a:r>
              <a:rPr lang="ru-RU" sz="1300" dirty="0" err="1">
                <a:latin typeface="Times New Roman" panose="02020603050405020304" pitchFamily="18" charset="0"/>
                <a:cs typeface="Times New Roman" panose="02020603050405020304" pitchFamily="18" charset="0"/>
              </a:rPr>
              <a:t>висоті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від</a:t>
            </a:r>
            <a:r>
              <a:rPr lang="ru-RU" sz="1300" dirty="0">
                <a:latin typeface="Times New Roman" panose="02020603050405020304" pitchFamily="18" charset="0"/>
                <a:cs typeface="Times New Roman" panose="02020603050405020304" pitchFamily="18" charset="0"/>
              </a:rPr>
              <a:t> 0,8 до 2 м на </a:t>
            </a:r>
            <a:r>
              <a:rPr lang="ru-RU" sz="1300" dirty="0" err="1">
                <a:latin typeface="Times New Roman" panose="02020603050405020304" pitchFamily="18" charset="0"/>
                <a:cs typeface="Times New Roman" panose="02020603050405020304" pitchFamily="18" charset="0"/>
              </a:rPr>
              <a:t>затоплених</a:t>
            </a:r>
            <a:r>
              <a:rPr lang="ru-RU" sz="1300" dirty="0">
                <a:latin typeface="Times New Roman" panose="02020603050405020304" pitchFamily="18" charset="0"/>
                <a:cs typeface="Times New Roman" panose="02020603050405020304" pitchFamily="18" charset="0"/>
              </a:rPr>
              <a:t> кущах, </a:t>
            </a:r>
            <a:r>
              <a:rPr lang="ru-RU" sz="1300" dirty="0" err="1">
                <a:latin typeface="Times New Roman" panose="02020603050405020304" pitchFamily="18" charset="0"/>
                <a:cs typeface="Times New Roman" panose="02020603050405020304" pitchFamily="18" charset="0"/>
              </a:rPr>
              <a:t>серед</a:t>
            </a:r>
            <a:r>
              <a:rPr lang="ru-RU" sz="1300" dirty="0">
                <a:latin typeface="Times New Roman" panose="02020603050405020304" pitchFamily="18" charset="0"/>
                <a:cs typeface="Times New Roman" panose="02020603050405020304" pitchFamily="18" charset="0"/>
              </a:rPr>
              <a:t> очерету, у </a:t>
            </a:r>
            <a:r>
              <a:rPr lang="ru-RU" sz="1300" dirty="0" err="1">
                <a:latin typeface="Times New Roman" panose="02020603050405020304" pitchFamily="18" charset="0"/>
                <a:cs typeface="Times New Roman" panose="02020603050405020304" pitchFamily="18" charset="0"/>
              </a:rPr>
              <a:t>малодоступних</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місцях</a:t>
            </a:r>
            <a:r>
              <a:rPr lang="ru-RU" sz="1300" dirty="0">
                <a:latin typeface="Times New Roman" panose="02020603050405020304" pitchFamily="18" charset="0"/>
                <a:cs typeface="Times New Roman" panose="02020603050405020304" pitchFamily="18" charset="0"/>
              </a:rPr>
              <a:t> з </a:t>
            </a:r>
            <a:r>
              <a:rPr lang="ru-RU" sz="1300" dirty="0" err="1">
                <a:latin typeface="Times New Roman" panose="02020603050405020304" pitchFamily="18" charset="0"/>
                <a:cs typeface="Times New Roman" panose="02020603050405020304" pitchFamily="18" charset="0"/>
              </a:rPr>
              <a:t>драговиною</a:t>
            </a:r>
            <a:r>
              <a:rPr lang="ru-RU" sz="1300" dirty="0">
                <a:latin typeface="Times New Roman" panose="02020603050405020304" pitchFamily="18" charset="0"/>
                <a:cs typeface="Times New Roman" panose="02020603050405020304" pitchFamily="18" charset="0"/>
              </a:rPr>
              <a:t>. У </a:t>
            </a:r>
            <a:r>
              <a:rPr lang="ru-RU" sz="1300" dirty="0" err="1">
                <a:latin typeface="Times New Roman" panose="02020603050405020304" pitchFamily="18" charset="0"/>
                <a:cs typeface="Times New Roman" panose="02020603050405020304" pitchFamily="18" charset="0"/>
              </a:rPr>
              <a:t>кладці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чотири-п`ять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яєць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Насиджують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обидва</a:t>
            </a:r>
            <a:r>
              <a:rPr lang="ru-RU" sz="1300" dirty="0">
                <a:latin typeface="Times New Roman" panose="02020603050405020304" pitchFamily="18" charset="0"/>
                <a:cs typeface="Times New Roman" panose="02020603050405020304" pitchFamily="18" charset="0"/>
              </a:rPr>
              <a:t> птахи </a:t>
            </a:r>
            <a:r>
              <a:rPr lang="ru-RU" sz="1300" dirty="0" err="1">
                <a:latin typeface="Times New Roman" panose="02020603050405020304" pitchFamily="18" charset="0"/>
                <a:cs typeface="Times New Roman" panose="02020603050405020304" pitchFamily="18" charset="0"/>
              </a:rPr>
              <a:t>протягом</a:t>
            </a:r>
            <a:r>
              <a:rPr lang="ru-RU" sz="1300" dirty="0">
                <a:latin typeface="Times New Roman" panose="02020603050405020304" pitchFamily="18" charset="0"/>
                <a:cs typeface="Times New Roman" panose="02020603050405020304" pitchFamily="18" charset="0"/>
              </a:rPr>
              <a:t> 25-28 </a:t>
            </a:r>
            <a:r>
              <a:rPr lang="ru-RU" sz="1300" dirty="0" err="1">
                <a:latin typeface="Times New Roman" panose="02020603050405020304" pitchFamily="18" charset="0"/>
                <a:cs typeface="Times New Roman" panose="02020603050405020304" pitchFamily="18" charset="0"/>
              </a:rPr>
              <a:t>днів</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Перші</a:t>
            </a:r>
            <a:r>
              <a:rPr lang="ru-RU" sz="1300" dirty="0">
                <a:latin typeface="Times New Roman" panose="02020603050405020304" pitchFamily="18" charset="0"/>
                <a:cs typeface="Times New Roman" panose="02020603050405020304" pitchFamily="18" charset="0"/>
              </a:rPr>
              <a:t> 10-12 </a:t>
            </a:r>
            <a:r>
              <a:rPr lang="ru-RU" sz="1300" dirty="0" err="1">
                <a:latin typeface="Times New Roman" panose="02020603050405020304" pitchFamily="18" charset="0"/>
                <a:cs typeface="Times New Roman" panose="02020603050405020304" pitchFamily="18" charset="0"/>
              </a:rPr>
              <a:t>днів</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пташенята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залишаються</a:t>
            </a:r>
            <a:r>
              <a:rPr lang="ru-RU" sz="1300" dirty="0">
                <a:latin typeface="Times New Roman" panose="02020603050405020304" pitchFamily="18" charset="0"/>
                <a:cs typeface="Times New Roman" panose="02020603050405020304" pitchFamily="18" charset="0"/>
              </a:rPr>
              <a:t> в </a:t>
            </a:r>
            <a:r>
              <a:rPr lang="ru-RU" sz="1300" dirty="0" err="1">
                <a:latin typeface="Times New Roman" panose="02020603050405020304" pitchFamily="18" charset="0"/>
                <a:cs typeface="Times New Roman" panose="02020603050405020304" pitchFamily="18" charset="0"/>
              </a:rPr>
              <a:t>гнізді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під</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наглядом</a:t>
            </a:r>
            <a:r>
              <a:rPr lang="ru-RU" sz="1300" dirty="0">
                <a:latin typeface="Times New Roman" panose="02020603050405020304" pitchFamily="18" charset="0"/>
                <a:cs typeface="Times New Roman" panose="02020603050405020304" pitchFamily="18" charset="0"/>
              </a:rPr>
              <a:t> одного з </a:t>
            </a:r>
            <a:r>
              <a:rPr lang="ru-RU" sz="1300" dirty="0" err="1">
                <a:latin typeface="Times New Roman" panose="02020603050405020304" pitchFamily="18" charset="0"/>
                <a:cs typeface="Times New Roman" panose="02020603050405020304" pitchFamily="18" charset="0"/>
              </a:rPr>
              <a:t>дорослих</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птахів</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Інший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здобуває</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їжу</a:t>
            </a:r>
            <a:r>
              <a:rPr lang="ru-RU" sz="1300" dirty="0">
                <a:latin typeface="Times New Roman" panose="02020603050405020304" pitchFamily="18" charset="0"/>
                <a:cs typeface="Times New Roman" panose="02020603050405020304" pitchFamily="18" charset="0"/>
              </a:rPr>
              <a:t>. На 15-17 день </a:t>
            </a:r>
            <a:r>
              <a:rPr lang="ru-RU" sz="1300" dirty="0" err="1">
                <a:latin typeface="Times New Roman" panose="02020603050405020304" pitchFamily="18" charset="0"/>
                <a:cs typeface="Times New Roman" panose="02020603050405020304" pitchFamily="18" charset="0"/>
              </a:rPr>
              <a:t>пташенята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тимчасово</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залишають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гніздо</a:t>
            </a:r>
            <a:r>
              <a:rPr lang="ru-RU" sz="1300" dirty="0">
                <a:latin typeface="Times New Roman" panose="02020603050405020304" pitchFamily="18" charset="0"/>
                <a:cs typeface="Times New Roman" panose="02020603050405020304" pitchFamily="18" charset="0"/>
              </a:rPr>
              <a:t> і </a:t>
            </a:r>
            <a:r>
              <a:rPr lang="ru-RU" sz="1300" dirty="0" err="1">
                <a:latin typeface="Times New Roman" panose="02020603050405020304" pitchFamily="18" charset="0"/>
                <a:cs typeface="Times New Roman" panose="02020603050405020304" pitchFamily="18" charset="0"/>
              </a:rPr>
              <a:t>гуляють</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неподалік</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нього</a:t>
            </a:r>
            <a:r>
              <a:rPr lang="ru-RU" sz="1300" dirty="0">
                <a:latin typeface="Times New Roman" panose="02020603050405020304" pitchFamily="18" charset="0"/>
                <a:cs typeface="Times New Roman" panose="02020603050405020304" pitchFamily="18" charset="0"/>
              </a:rPr>
              <a:t>. Вид занесений до </a:t>
            </a:r>
            <a:r>
              <a:rPr lang="ru-RU" sz="1300" dirty="0" err="1">
                <a:latin typeface="Times New Roman" panose="02020603050405020304" pitchFamily="18" charset="0"/>
                <a:cs typeface="Times New Roman" panose="02020603050405020304" pitchFamily="18" charset="0"/>
              </a:rPr>
              <a:t>Бернської</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конвенції</a:t>
            </a:r>
            <a:r>
              <a:rPr lang="ru-RU" sz="1300" dirty="0">
                <a:latin typeface="Times New Roman" panose="02020603050405020304" pitchFamily="18" charset="0"/>
                <a:cs typeface="Times New Roman" panose="02020603050405020304" pitchFamily="18" charset="0"/>
              </a:rPr>
              <a:t>, до </a:t>
            </a:r>
            <a:r>
              <a:rPr lang="ru-RU" sz="1300" dirty="0" err="1">
                <a:latin typeface="Times New Roman" panose="02020603050405020304" pitchFamily="18" charset="0"/>
                <a:cs typeface="Times New Roman" panose="02020603050405020304" pitchFamily="18" charset="0"/>
              </a:rPr>
              <a:t>Конвенції</a:t>
            </a:r>
            <a:r>
              <a:rPr lang="ru-RU" sz="1300" dirty="0">
                <a:latin typeface="Times New Roman" panose="02020603050405020304" pitchFamily="18" charset="0"/>
                <a:cs typeface="Times New Roman" panose="02020603050405020304" pitchFamily="18" charset="0"/>
              </a:rPr>
              <a:t> з </a:t>
            </a:r>
            <a:r>
              <a:rPr lang="ru-RU" sz="1300" dirty="0" err="1">
                <a:latin typeface="Times New Roman" panose="02020603050405020304" pitchFamily="18" charset="0"/>
                <a:cs typeface="Times New Roman" panose="02020603050405020304" pitchFamily="18" charset="0"/>
              </a:rPr>
              <a:t>міжнародної</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торгівлі</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вимираючими</a:t>
            </a:r>
            <a:r>
              <a:rPr lang="ru-RU" sz="1300" dirty="0">
                <a:latin typeface="Times New Roman" panose="02020603050405020304" pitchFamily="18" charset="0"/>
                <a:cs typeface="Times New Roman" panose="02020603050405020304" pitchFamily="18" charset="0"/>
              </a:rPr>
              <a:t> видами </a:t>
            </a:r>
            <a:r>
              <a:rPr lang="ru-RU" sz="1300" dirty="0" err="1">
                <a:latin typeface="Times New Roman" panose="02020603050405020304" pitchFamily="18" charset="0"/>
                <a:cs typeface="Times New Roman" panose="02020603050405020304" pitchFamily="18" charset="0"/>
              </a:rPr>
              <a:t>дикої</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фауни</a:t>
            </a:r>
            <a:r>
              <a:rPr lang="ru-RU" sz="1300" dirty="0">
                <a:latin typeface="Times New Roman" panose="02020603050405020304" pitchFamily="18" charset="0"/>
                <a:cs typeface="Times New Roman" panose="02020603050405020304" pitchFamily="18" charset="0"/>
              </a:rPr>
              <a:t> і </a:t>
            </a:r>
            <a:r>
              <a:rPr lang="ru-RU" sz="1300" dirty="0" err="1">
                <a:latin typeface="Times New Roman" panose="02020603050405020304" pitchFamily="18" charset="0"/>
                <a:cs typeface="Times New Roman" panose="02020603050405020304" pitchFamily="18" charset="0"/>
              </a:rPr>
              <a:t>флори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охороняється</a:t>
            </a:r>
            <a:r>
              <a:rPr lang="ru-RU" sz="1300" dirty="0">
                <a:latin typeface="Times New Roman" panose="02020603050405020304" pitchFamily="18" charset="0"/>
                <a:cs typeface="Times New Roman" panose="02020603050405020304" pitchFamily="18" charset="0"/>
              </a:rPr>
              <a:t> Директивою </a:t>
            </a:r>
            <a:r>
              <a:rPr lang="ru-RU" sz="1300" dirty="0" err="1">
                <a:latin typeface="Times New Roman" panose="02020603050405020304" pitchFamily="18" charset="0"/>
                <a:cs typeface="Times New Roman" panose="02020603050405020304" pitchFamily="18" charset="0"/>
              </a:rPr>
              <a:t>Європейського</a:t>
            </a:r>
            <a:r>
              <a:rPr lang="ru-RU" sz="1300" dirty="0">
                <a:latin typeface="Times New Roman" panose="02020603050405020304" pitchFamily="18" charset="0"/>
                <a:cs typeface="Times New Roman" panose="02020603050405020304" pitchFamily="18" charset="0"/>
              </a:rPr>
              <a:t> союзу </a:t>
            </a:r>
            <a:r>
              <a:rPr lang="ru-RU" sz="1300" dirty="0" err="1">
                <a:latin typeface="Times New Roman" panose="02020603050405020304" pitchFamily="18" charset="0"/>
                <a:cs typeface="Times New Roman" panose="02020603050405020304" pitchFamily="18" charset="0"/>
              </a:rPr>
              <a:t>охорони</a:t>
            </a:r>
            <a:r>
              <a:rPr lang="ru-RU" sz="1300" dirty="0">
                <a:latin typeface="Times New Roman" panose="02020603050405020304" pitchFamily="18" charset="0"/>
                <a:cs typeface="Times New Roman" panose="02020603050405020304" pitchFamily="18" charset="0"/>
              </a:rPr>
              <a:t> диких </a:t>
            </a:r>
            <a:r>
              <a:rPr lang="ru-RU" sz="1300" dirty="0" err="1">
                <a:latin typeface="Times New Roman" panose="02020603050405020304" pitchFamily="18" charset="0"/>
                <a:cs typeface="Times New Roman" panose="02020603050405020304" pitchFamily="18" charset="0"/>
              </a:rPr>
              <a:t>птахів</a:t>
            </a:r>
            <a:r>
              <a:rPr lang="ru-RU" sz="1300" dirty="0">
                <a:latin typeface="Times New Roman" panose="02020603050405020304" pitchFamily="18" charset="0"/>
                <a:cs typeface="Times New Roman" panose="02020603050405020304" pitchFamily="18" charset="0"/>
              </a:rPr>
              <a:t>.</a:t>
            </a:r>
            <a:endParaRPr lang="uk-UA" sz="1300"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3FE4E447-6ECF-4D16-A666-9A72ECAFF674}"/>
              </a:ext>
            </a:extLst>
          </p:cNvPr>
          <p:cNvSpPr/>
          <p:nvPr/>
        </p:nvSpPr>
        <p:spPr>
          <a:xfrm>
            <a:off x="-292231" y="344032"/>
            <a:ext cx="5941377" cy="1323439"/>
          </a:xfrm>
          <a:prstGeom prst="rect">
            <a:avLst/>
          </a:prstGeom>
        </p:spPr>
        <p:txBody>
          <a:bodyPr wrap="square">
            <a:spAutoFit/>
          </a:bodyPr>
          <a:lstStyle/>
          <a:p>
            <a:pPr algn="ctr"/>
            <a:endParaRPr lang="uk-UA" sz="4000" dirty="0"/>
          </a:p>
          <a:p>
            <a:pPr algn="ctr"/>
            <a:r>
              <a:rPr lang="uk-UA" sz="4000" dirty="0"/>
              <a:t>Велика біла чапля</a:t>
            </a:r>
          </a:p>
        </p:txBody>
      </p:sp>
      <p:pic>
        <p:nvPicPr>
          <p:cNvPr id="7" name="Місце для вмісту 6">
            <a:extLst>
              <a:ext uri="{FF2B5EF4-FFF2-40B4-BE49-F238E27FC236}">
                <a16:creationId xmlns:a16="http://schemas.microsoft.com/office/drawing/2014/main" id="{BEB3B3DA-E099-4D91-9137-5C7645291642}"/>
              </a:ext>
            </a:extLst>
          </p:cNvPr>
          <p:cNvPicPr>
            <a:picLocks noGrp="1" noChangeAspect="1"/>
          </p:cNvPicPr>
          <p:nvPr>
            <p:ph idx="1"/>
          </p:nvPr>
        </p:nvPicPr>
        <p:blipFill>
          <a:blip r:embed="rId4"/>
          <a:stretch>
            <a:fillRect/>
          </a:stretch>
        </p:blipFill>
        <p:spPr>
          <a:xfrm>
            <a:off x="5183188" y="1218962"/>
            <a:ext cx="6867456" cy="5511776"/>
          </a:xfrm>
          <a:prstGeom prst="rect">
            <a:avLst/>
          </a:prstGeom>
        </p:spPr>
      </p:pic>
      <p:pic>
        <p:nvPicPr>
          <p:cNvPr id="3" name="caplya-bolshaya-belaya-golos-1105-onbird.ru">
            <a:hlinkClick r:id="" action="ppaction://media"/>
            <a:extLst>
              <a:ext uri="{FF2B5EF4-FFF2-40B4-BE49-F238E27FC236}">
                <a16:creationId xmlns:a16="http://schemas.microsoft.com/office/drawing/2014/main" id="{34098887-7E73-4E61-AC0A-C812EF34C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77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2457</TotalTime>
  <Words>3562</Words>
  <Application>Microsoft Office PowerPoint</Application>
  <PresentationFormat>Широкий екран</PresentationFormat>
  <Paragraphs>69</Paragraphs>
  <Slides>17</Slides>
  <Notes>2</Notes>
  <HiddenSlides>0</HiddenSlides>
  <MMClips>18</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17</vt:i4>
      </vt:variant>
    </vt:vector>
  </HeadingPairs>
  <TitlesOfParts>
    <vt:vector size="25" baseType="lpstr">
      <vt:lpstr>Arial</vt:lpstr>
      <vt:lpstr>Arial Black</vt:lpstr>
      <vt:lpstr>Calibri</vt:lpstr>
      <vt:lpstr>Calibri Light</vt:lpstr>
      <vt:lpstr>Franklin Gothic Medium</vt:lpstr>
      <vt:lpstr>Lucida Console</vt:lpstr>
      <vt:lpstr>Times New Roman</vt:lpstr>
      <vt:lpstr>Тема Office</vt:lpstr>
      <vt:lpstr>Чорнобильський радіаційно-екологічний біосферний заповідник</vt:lpstr>
      <vt:lpstr>Лісові птахи</vt:lpstr>
      <vt:lpstr>Лісові птахи</vt:lpstr>
      <vt:lpstr>Лісові птахи</vt:lpstr>
      <vt:lpstr>Лісові птахи</vt:lpstr>
      <vt:lpstr>Лісові птахи</vt:lpstr>
      <vt:lpstr>Птахи водойм</vt:lpstr>
      <vt:lpstr>Птахи водойм</vt:lpstr>
      <vt:lpstr>Птахи водойм</vt:lpstr>
      <vt:lpstr>Птахи водойм</vt:lpstr>
      <vt:lpstr>Птахи водойм</vt:lpstr>
      <vt:lpstr>Птахи парків та садів</vt:lpstr>
      <vt:lpstr>Птахи парків та садів</vt:lpstr>
      <vt:lpstr>Птахи парків та садів</vt:lpstr>
      <vt:lpstr>Птахи парків та садів</vt:lpstr>
      <vt:lpstr>Птахи парків та садів</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Міжнародний проект: «Дика природа без кордонів»</dc:title>
  <dc:creator>User</dc:creator>
  <cp:lastModifiedBy>user</cp:lastModifiedBy>
  <cp:revision>77</cp:revision>
  <cp:lastPrinted>2021-08-26T08:32:30Z</cp:lastPrinted>
  <dcterms:created xsi:type="dcterms:W3CDTF">2020-02-19T08:11:26Z</dcterms:created>
  <dcterms:modified xsi:type="dcterms:W3CDTF">2024-10-31T12:51:31Z</dcterms:modified>
</cp:coreProperties>
</file>