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7" r:id="rId3"/>
    <p:sldId id="258" r:id="rId4"/>
    <p:sldId id="263" r:id="rId5"/>
    <p:sldId id="264" r:id="rId6"/>
    <p:sldId id="265" r:id="rId7"/>
    <p:sldId id="262" r:id="rId8"/>
    <p:sldId id="268" r:id="rId9"/>
    <p:sldId id="266" r:id="rId10"/>
    <p:sldId id="26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із теми 1 –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ітли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117561523223235E-2"/>
          <c:y val="6.7583106970575985E-2"/>
          <c:w val="0.84062499999999996"/>
          <c:h val="0.82343775692435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24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3F1-41DF-89E4-40B33611858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3F1-41DF-89E4-40B33611858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3F1-41DF-89E4-40B336118583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3F1-41DF-89E4-40B3361185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Лісові</c:v>
                </c:pt>
                <c:pt idx="1">
                  <c:v>Водно-болотні</c:v>
                </c:pt>
                <c:pt idx="2">
                  <c:v>Антропогенні</c:v>
                </c:pt>
                <c:pt idx="3">
                  <c:v>Відкриті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211</c:v>
                </c:pt>
                <c:pt idx="1">
                  <c:v>179</c:v>
                </c:pt>
                <c:pt idx="2">
                  <c:v>79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1-41DF-89E4-40B33611858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344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78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731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18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679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8217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411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944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23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51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33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342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093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1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80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39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91F0D4-3B36-4035-8775-161957CF145F}" type="datetimeFigureOut">
              <a:rPr lang="uk-UA" smtClean="0"/>
              <a:pPr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03D5-BC99-4529-8BBB-F8C31BF6B8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962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7C83C-B752-472E-BB5D-79D00C26C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28" y="1520765"/>
            <a:ext cx="8825658" cy="2545909"/>
          </a:xfrm>
        </p:spPr>
        <p:txBody>
          <a:bodyPr/>
          <a:lstStyle/>
          <a:p>
            <a:pPr algn="ctr"/>
            <a:r>
              <a:rPr lang="uk-UA" sz="3600" dirty="0"/>
              <a:t>Розвиток </a:t>
            </a:r>
            <a:r>
              <a:rPr lang="uk-UA" sz="3600" dirty="0" err="1"/>
              <a:t>бьордвотчингу</a:t>
            </a:r>
            <a:r>
              <a:rPr lang="uk-UA" sz="3600" dirty="0"/>
              <a:t> Чорнобильського радіаційно-екологічного біосферного заповідника 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07113CE-2A37-4C66-AC1D-AB349C6B87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Вишневський Денис</a:t>
            </a:r>
          </a:p>
          <a:p>
            <a:r>
              <a:rPr lang="uk-UA" dirty="0"/>
              <a:t>Завідувач наукового відділу </a:t>
            </a:r>
          </a:p>
        </p:txBody>
      </p:sp>
    </p:spTree>
    <p:extLst>
      <p:ext uri="{BB962C8B-B14F-4D97-AF65-F5344CB8AC3E}">
        <p14:creationId xmlns:p14="http://schemas.microsoft.com/office/powerpoint/2010/main" val="377233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0" y="234604"/>
            <a:ext cx="9890620" cy="1400530"/>
          </a:xfrm>
        </p:spPr>
        <p:txBody>
          <a:bodyPr/>
          <a:lstStyle/>
          <a:p>
            <a:pPr algn="ctr"/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бьордвотчингу</a:t>
            </a:r>
            <a:br>
              <a:rPr lang="ru-RU" dirty="0"/>
            </a:br>
            <a:br>
              <a:rPr lang="ru-RU" dirty="0"/>
            </a:br>
            <a:endParaRPr lang="ru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52" y="1082180"/>
            <a:ext cx="5689298" cy="5166219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Інформаційне забезпечення:</a:t>
            </a:r>
          </a:p>
          <a:p>
            <a:pPr lvl="1"/>
            <a:r>
              <a:rPr lang="uk-UA" dirty="0"/>
              <a:t>Переліки птахів по різним категоріям</a:t>
            </a:r>
          </a:p>
          <a:p>
            <a:pPr lvl="1"/>
            <a:r>
              <a:rPr lang="uk-UA" dirty="0"/>
              <a:t>ГІС – розташування гнізд та зустрічей птахів</a:t>
            </a:r>
          </a:p>
          <a:p>
            <a:pPr lvl="1"/>
            <a:r>
              <a:rPr lang="uk-UA" dirty="0"/>
              <a:t>Інформація на сайті заповідника</a:t>
            </a:r>
            <a:endParaRPr lang="en-US" dirty="0"/>
          </a:p>
          <a:p>
            <a:r>
              <a:rPr lang="uk-UA" dirty="0"/>
              <a:t>Інфраструктура </a:t>
            </a:r>
          </a:p>
          <a:p>
            <a:pPr lvl="1"/>
            <a:r>
              <a:rPr lang="uk-UA" dirty="0"/>
              <a:t>система стаціонарів спостереження за птахами (вежі)</a:t>
            </a:r>
          </a:p>
          <a:p>
            <a:r>
              <a:rPr lang="uk-UA" dirty="0"/>
              <a:t>Організаційно-технічне забезпечення:</a:t>
            </a:r>
          </a:p>
          <a:p>
            <a:pPr lvl="1"/>
            <a:r>
              <a:rPr lang="uk-UA" dirty="0"/>
              <a:t>спеціальні маршрути в </a:t>
            </a:r>
            <a:r>
              <a:rPr lang="uk-UA" dirty="0" err="1"/>
              <a:t>т.ч</a:t>
            </a:r>
            <a:r>
              <a:rPr lang="uk-UA" dirty="0"/>
              <a:t>. водні</a:t>
            </a:r>
          </a:p>
          <a:p>
            <a:pPr lvl="1"/>
            <a:r>
              <a:rPr lang="uk-UA" dirty="0"/>
              <a:t>дизайн візиту для індивідуальних відвідувачів </a:t>
            </a:r>
          </a:p>
          <a:p>
            <a:pPr lvl="1"/>
            <a:r>
              <a:rPr lang="uk-UA" dirty="0"/>
              <a:t>кваліфіковані гіди та консультанти</a:t>
            </a:r>
          </a:p>
          <a:p>
            <a:pPr lvl="1"/>
            <a:r>
              <a:rPr lang="uk-UA" dirty="0"/>
              <a:t>оптичні прилади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70" y="1283896"/>
            <a:ext cx="3082378" cy="2052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E639B-8770-4AB9-84F6-3827EBA54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76" y="3429000"/>
            <a:ext cx="3082378" cy="20549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A4482E-50E9-4855-A0AD-3EB97338B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770" y="3429000"/>
            <a:ext cx="3082378" cy="24908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6A22AD-1689-431E-9D63-0D4DD3A8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50" y="1281802"/>
            <a:ext cx="3080829" cy="20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AEE48-7ED2-4591-8689-E3075981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602" y="2306684"/>
            <a:ext cx="4152398" cy="1400530"/>
          </a:xfrm>
        </p:spPr>
        <p:txBody>
          <a:bodyPr/>
          <a:lstStyle/>
          <a:p>
            <a:r>
              <a:rPr lang="uk-UA" dirty="0"/>
              <a:t>Дякую за увагу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075CB4-336D-4752-9B47-A5763B28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3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1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48A3761-9409-401C-BF34-E2F5BAA3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Причини</a:t>
            </a:r>
            <a:endParaRPr lang="ru-UA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EC6D39B-A23A-4F81-B524-83B0BD266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2052918"/>
            <a:ext cx="8688199" cy="4195481"/>
          </a:xfrm>
        </p:spPr>
        <p:txBody>
          <a:bodyPr/>
          <a:lstStyle/>
          <a:p>
            <a:r>
              <a:rPr lang="uk-UA" dirty="0" err="1"/>
              <a:t>Екопросвітницька</a:t>
            </a:r>
            <a:r>
              <a:rPr lang="uk-UA" dirty="0"/>
              <a:t> діяльність Заповідника</a:t>
            </a:r>
          </a:p>
          <a:p>
            <a:r>
              <a:rPr lang="uk-UA" dirty="0"/>
              <a:t>Поява та розвиток національної спільноти </a:t>
            </a:r>
            <a:r>
              <a:rPr lang="uk-UA" dirty="0" err="1"/>
              <a:t>бьордвотчингу</a:t>
            </a:r>
            <a:endParaRPr lang="uk-UA" dirty="0"/>
          </a:p>
          <a:p>
            <a:r>
              <a:rPr lang="uk-UA" dirty="0"/>
              <a:t>Інтерес іноземних </a:t>
            </a:r>
            <a:r>
              <a:rPr lang="uk-UA" dirty="0" err="1"/>
              <a:t>бьордвотчерів</a:t>
            </a:r>
            <a:endParaRPr lang="uk-UA" dirty="0"/>
          </a:p>
          <a:p>
            <a:r>
              <a:rPr lang="uk-UA" dirty="0"/>
              <a:t>Створення нового напряму репрезентації </a:t>
            </a:r>
            <a:r>
              <a:rPr lang="uk-UA" dirty="0" err="1"/>
              <a:t>ЗВіЗБ</a:t>
            </a:r>
            <a:r>
              <a:rPr lang="uk-UA" dirty="0"/>
              <a:t>(О)В</a:t>
            </a:r>
          </a:p>
          <a:p>
            <a:r>
              <a:rPr lang="uk-UA" dirty="0"/>
              <a:t>Розвиток «громадянської науки»</a:t>
            </a:r>
          </a:p>
          <a:p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D57AD-A91A-4C2B-A1BD-85B0CC3B5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12" y="1929468"/>
            <a:ext cx="3285688" cy="49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Видовий</a:t>
            </a:r>
            <a:r>
              <a:rPr lang="ru-RU" dirty="0"/>
              <a:t> склад та статус </a:t>
            </a:r>
            <a:r>
              <a:rPr lang="ru-RU" dirty="0" err="1"/>
              <a:t>присутності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245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належать до 17 </a:t>
            </a:r>
            <a:r>
              <a:rPr lang="ru-RU" dirty="0" err="1"/>
              <a:t>рядів</a:t>
            </a:r>
            <a:r>
              <a:rPr lang="uk-UA" dirty="0"/>
              <a:t>,</a:t>
            </a:r>
            <a:r>
              <a:rPr lang="ru-RU" dirty="0"/>
              <a:t> </a:t>
            </a:r>
            <a:r>
              <a:rPr lang="ru-RU" dirty="0" err="1"/>
              <a:t>ареалог</a:t>
            </a:r>
            <a:r>
              <a:rPr lang="uk-UA" dirty="0" err="1"/>
              <a:t>ічно</a:t>
            </a:r>
            <a:r>
              <a:rPr lang="uk-UA" dirty="0"/>
              <a:t> очікувані</a:t>
            </a:r>
            <a:r>
              <a:rPr lang="ru-RU" dirty="0"/>
              <a:t>. </a:t>
            </a:r>
          </a:p>
          <a:p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спостерігалися</a:t>
            </a:r>
            <a:r>
              <a:rPr lang="ru-RU" dirty="0"/>
              <a:t> в </a:t>
            </a:r>
            <a:r>
              <a:rPr lang="ru-RU" dirty="0" err="1"/>
              <a:t>заповіднику</a:t>
            </a:r>
            <a:r>
              <a:rPr lang="ru-RU" dirty="0"/>
              <a:t> – 220 </a:t>
            </a:r>
          </a:p>
          <a:p>
            <a:r>
              <a:rPr lang="ru-RU" dirty="0"/>
              <a:t>З них на </a:t>
            </a:r>
            <a:r>
              <a:rPr lang="ru-RU" dirty="0" err="1"/>
              <a:t>гніздуванні</a:t>
            </a:r>
            <a:r>
              <a:rPr lang="ru-RU" dirty="0"/>
              <a:t> </a:t>
            </a:r>
            <a:r>
              <a:rPr lang="ru-RU" dirty="0" err="1"/>
              <a:t>зареєстровано</a:t>
            </a:r>
            <a:r>
              <a:rPr lang="ru-RU" dirty="0"/>
              <a:t> 164 </a:t>
            </a:r>
            <a:r>
              <a:rPr lang="ru-RU" dirty="0" err="1"/>
              <a:t>видів</a:t>
            </a:r>
            <a:r>
              <a:rPr lang="ru-RU" dirty="0"/>
              <a:t>, </a:t>
            </a:r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міграцій</a:t>
            </a:r>
            <a:r>
              <a:rPr lang="ru-RU" dirty="0"/>
              <a:t> – 196 </a:t>
            </a:r>
          </a:p>
          <a:p>
            <a:r>
              <a:rPr lang="ru-RU" dirty="0"/>
              <a:t>на </a:t>
            </a:r>
            <a:r>
              <a:rPr lang="ru-RU" dirty="0" err="1"/>
              <a:t>зимівлі</a:t>
            </a:r>
            <a:r>
              <a:rPr lang="ru-RU" dirty="0"/>
              <a:t> - 68 </a:t>
            </a:r>
            <a:r>
              <a:rPr lang="ru-RU" dirty="0" err="1"/>
              <a:t>видів</a:t>
            </a:r>
            <a:endParaRPr lang="ru-RU" dirty="0"/>
          </a:p>
          <a:p>
            <a:r>
              <a:rPr lang="ru-RU" dirty="0"/>
              <a:t>34 </a:t>
            </a:r>
            <a:r>
              <a:rPr lang="ru-RU" dirty="0" err="1"/>
              <a:t>осілих</a:t>
            </a:r>
            <a:r>
              <a:rPr lang="ru-RU" dirty="0"/>
              <a:t> і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кочівлі</a:t>
            </a:r>
            <a:r>
              <a:rPr lang="ru-RU" dirty="0"/>
              <a:t>. </a:t>
            </a:r>
          </a:p>
          <a:p>
            <a:r>
              <a:rPr lang="ru-RU" dirty="0"/>
              <a:t>35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занесені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книги </a:t>
            </a:r>
            <a:r>
              <a:rPr lang="ru-RU" dirty="0" err="1"/>
              <a:t>України</a:t>
            </a:r>
            <a:endParaRPr lang="ru-RU" dirty="0"/>
          </a:p>
          <a:p>
            <a:r>
              <a:rPr lang="ru-RU" dirty="0"/>
              <a:t>за час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Заповідника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 6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8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Мігруючі птахи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27" y="1366787"/>
            <a:ext cx="11964201" cy="5332395"/>
          </a:xfrm>
        </p:spPr>
        <p:txBody>
          <a:bodyPr/>
          <a:lstStyle/>
          <a:p>
            <a:r>
              <a:rPr lang="ru-RU" dirty="0"/>
              <a:t>196 </a:t>
            </a:r>
            <a:r>
              <a:rPr lang="ru-RU" dirty="0" err="1"/>
              <a:t>видів</a:t>
            </a:r>
            <a:endParaRPr lang="ru-RU" dirty="0"/>
          </a:p>
          <a:p>
            <a:r>
              <a:rPr lang="uk-UA" dirty="0"/>
              <a:t>Через заповідник проходить м</a:t>
            </a:r>
            <a:r>
              <a:rPr lang="ru-RU" dirty="0" err="1"/>
              <a:t>іграційний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endParaRPr lang="ru-RU" dirty="0"/>
          </a:p>
          <a:p>
            <a:r>
              <a:rPr lang="ru-RU" dirty="0" err="1"/>
              <a:t>Захистні</a:t>
            </a:r>
            <a:r>
              <a:rPr lang="ru-RU" dirty="0"/>
              <a:t> та </a:t>
            </a:r>
            <a:r>
              <a:rPr lang="ru-RU" dirty="0" err="1"/>
              <a:t>кормові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території </a:t>
            </a:r>
            <a:r>
              <a:rPr lang="ru-RU" dirty="0" err="1"/>
              <a:t>сприяють</a:t>
            </a:r>
            <a:r>
              <a:rPr lang="ru-RU" dirty="0"/>
              <a:t> для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мігруючих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1D922-2ADD-4DF6-9960-2C233DFD9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472" y="3085747"/>
            <a:ext cx="2438859" cy="27692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7AF05E-A069-4267-809D-C7FB4D7F5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27307" y="3085747"/>
            <a:ext cx="3206804" cy="2769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3D7F65-1EE6-4BBA-9D5C-57EE6F0E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087" y="3085747"/>
            <a:ext cx="2117516" cy="27692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89B90-1BCD-47BD-9F71-23CA88D10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76" y="3069828"/>
            <a:ext cx="2615920" cy="27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Птахи на гніздуванні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9668"/>
            <a:ext cx="10049853" cy="4698732"/>
          </a:xfrm>
        </p:spPr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гніздуванні</a:t>
            </a:r>
            <a:r>
              <a:rPr lang="ru-RU" dirty="0"/>
              <a:t> </a:t>
            </a:r>
            <a:r>
              <a:rPr lang="ru-RU" dirty="0" err="1"/>
              <a:t>зареєстровано</a:t>
            </a:r>
            <a:r>
              <a:rPr lang="ru-RU" dirty="0"/>
              <a:t> 164 </a:t>
            </a:r>
            <a:r>
              <a:rPr lang="ru-RU" dirty="0" err="1"/>
              <a:t>видів</a:t>
            </a:r>
            <a:r>
              <a:rPr lang="ru-RU" dirty="0"/>
              <a:t>,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3513A-5974-448D-BB16-545AE1249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29" y="2508514"/>
            <a:ext cx="2821663" cy="3664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5951B8-147C-44BF-B33D-7027124B5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8514"/>
            <a:ext cx="4138863" cy="36647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F81CE8-6473-4781-A1E0-DAF5527E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858" y="2518055"/>
            <a:ext cx="4520254" cy="36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Зимуючі птахи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9668"/>
            <a:ext cx="10049853" cy="4698732"/>
          </a:xfrm>
        </p:spPr>
        <p:txBody>
          <a:bodyPr/>
          <a:lstStyle/>
          <a:p>
            <a:r>
              <a:rPr lang="uk-UA" dirty="0"/>
              <a:t>Найменша група - </a:t>
            </a:r>
            <a:r>
              <a:rPr lang="ru-RU" dirty="0"/>
              <a:t>68 </a:t>
            </a:r>
            <a:r>
              <a:rPr lang="ru-RU" dirty="0" err="1"/>
              <a:t>видів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34EC38-C694-4085-9C4F-E8D024EB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3" y="2477481"/>
            <a:ext cx="3192001" cy="35512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91C506-89B6-4EA6-BCCC-49D42206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87" y="2475871"/>
            <a:ext cx="3957918" cy="3547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CFD0A2-5C9A-4C16-B0CA-3F3073DC3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93" y="2477479"/>
            <a:ext cx="4233666" cy="35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7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2" y="0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3.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біотопів</a:t>
            </a:r>
            <a:r>
              <a:rPr lang="ru-RU" dirty="0"/>
              <a:t> </a:t>
            </a:r>
            <a:r>
              <a:rPr lang="ru-RU" dirty="0" err="1"/>
              <a:t>заповідника</a:t>
            </a:r>
            <a:br>
              <a:rPr lang="ru-RU" dirty="0"/>
            </a:br>
            <a:br>
              <a:rPr lang="ru-RU" dirty="0"/>
            </a:br>
            <a:endParaRPr lang="ru-UA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D311D53-FC42-4EFB-B250-0489583C3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37163"/>
              </p:ext>
            </p:extLst>
          </p:nvPr>
        </p:nvGraphicFramePr>
        <p:xfrm>
          <a:off x="285226" y="700264"/>
          <a:ext cx="5998128" cy="4735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BD8866-0ED2-4E76-A7E4-F2042C392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2" y="1967220"/>
            <a:ext cx="4224490" cy="2249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961575-4B74-44D2-8877-F7DC6519D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72" y="4373751"/>
            <a:ext cx="3954046" cy="2373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C76DB-3099-4E79-849C-077B69459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" y="4373751"/>
            <a:ext cx="3562045" cy="2373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2D546-8BE3-4490-9586-DEC2533C1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2" y="4373751"/>
            <a:ext cx="4223754" cy="23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5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14723-AFEE-4CFA-9C3E-0D9D4987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Види-символи Заповідника</a:t>
            </a:r>
            <a:endParaRPr lang="ru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00E58D7-BC6C-40F4-9505-D99C3A543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1" y="4306234"/>
            <a:ext cx="3449155" cy="246368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C28E98-70E2-45CE-A191-C1E79F47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540" y="4296960"/>
            <a:ext cx="2939100" cy="24669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744099-A162-4FDE-A049-5E08C040C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10511" y="1284417"/>
            <a:ext cx="2577357" cy="29207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14E2E-3390-46C8-8403-0517BD71A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809" y="4306234"/>
            <a:ext cx="3428338" cy="2467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813DC0-794C-4C73-A3AE-F13C36A1E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712" y="1277525"/>
            <a:ext cx="3313399" cy="2922854"/>
          </a:xfrm>
          <a:prstGeom prst="rect">
            <a:avLst/>
          </a:prstGeom>
        </p:spPr>
      </p:pic>
      <p:pic>
        <p:nvPicPr>
          <p:cNvPr id="15" name="Объект 7">
            <a:extLst>
              <a:ext uri="{FF2B5EF4-FFF2-40B4-BE49-F238E27FC236}">
                <a16:creationId xmlns:a16="http://schemas.microsoft.com/office/drawing/2014/main" id="{4FB44D22-45D3-4F2F-94E8-8D21407B4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" y="4300246"/>
            <a:ext cx="3449155" cy="2463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343ED5-736A-4E59-A181-C3A52D764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6" y="1277526"/>
            <a:ext cx="2770438" cy="2920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6ED186-7B81-44D7-8BBB-6B27368BE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387" y="1277526"/>
            <a:ext cx="2667719" cy="29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1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1238-E5E3-4CFF-912F-3E0C55F7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2" y="0"/>
            <a:ext cx="9404723" cy="1400530"/>
          </a:xfrm>
        </p:spPr>
        <p:txBody>
          <a:bodyPr/>
          <a:lstStyle/>
          <a:p>
            <a:pPr algn="ctr"/>
            <a:r>
              <a:rPr lang="ru-RU" dirty="0" err="1"/>
              <a:t>Фіксація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на території </a:t>
            </a:r>
            <a:r>
              <a:rPr lang="ru-RU" dirty="0" err="1"/>
              <a:t>заповідника</a:t>
            </a:r>
            <a:r>
              <a:rPr lang="ru-RU" dirty="0"/>
              <a:t> та </a:t>
            </a:r>
            <a:r>
              <a:rPr lang="ru-RU" dirty="0" err="1"/>
              <a:t>ЗВіЗБ</a:t>
            </a:r>
            <a:r>
              <a:rPr lang="ru-RU" dirty="0"/>
              <a:t>(О)В</a:t>
            </a:r>
            <a:br>
              <a:rPr lang="ru-RU" dirty="0"/>
            </a:br>
            <a:br>
              <a:rPr lang="ru-RU" dirty="0"/>
            </a:b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631C9-66A1-4419-ABD0-AC16FE28D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3" y="1251867"/>
            <a:ext cx="9404723" cy="56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58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1803</TotalTime>
  <Words>232</Words>
  <Application>Microsoft Office PowerPoint</Application>
  <PresentationFormat>Широкий екран</PresentationFormat>
  <Paragraphs>44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Іон</vt:lpstr>
      <vt:lpstr>Розвиток бьордвотчингу Чорнобильського радіаційно-екологічного біосферного заповідника </vt:lpstr>
      <vt:lpstr>Причини</vt:lpstr>
      <vt:lpstr>Видовий склад та статус присутності птахів </vt:lpstr>
      <vt:lpstr>Мігруючі птахи </vt:lpstr>
      <vt:lpstr>Птахи на гніздуванні </vt:lpstr>
      <vt:lpstr>Зимуючі птахи </vt:lpstr>
      <vt:lpstr>3. Населення птахів основних біотопів заповідника  </vt:lpstr>
      <vt:lpstr>Види-символи Заповідника</vt:lpstr>
      <vt:lpstr>Фіксація птахів на території заповідника та ЗВіЗБ(О)В  </vt:lpstr>
      <vt:lpstr>Організація процесу бьордвотчингу  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35</cp:revision>
  <dcterms:created xsi:type="dcterms:W3CDTF">2020-01-30T13:39:54Z</dcterms:created>
  <dcterms:modified xsi:type="dcterms:W3CDTF">2024-10-31T12:54:16Z</dcterms:modified>
</cp:coreProperties>
</file>