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ий слайд">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uk-UA"/>
              <a:t>Клацніть, щоб редагувати стиль зразка заголовка</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uk-UA"/>
              <a:t>Клацніть, щоб редагувати стиль зразка підзаголовка</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6C60C935-DE61-40B4-B5B5-DC2C170D9885}" type="datetimeFigureOut">
              <a:rPr lang="uk-UA" smtClean="0"/>
              <a:t>31.10.2024</a:t>
            </a:fld>
            <a:endParaRPr lang="uk-UA"/>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uk-UA"/>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ABAC81AC-2968-41F5-95B6-BED8D751E6F6}" type="slidenum">
              <a:rPr lang="uk-UA" smtClean="0"/>
              <a:t>‹№›</a:t>
            </a:fld>
            <a:endParaRPr lang="uk-UA"/>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00913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a:t>Клацніть, щоб редагувати стиль зразка заголовка</a:t>
            </a:r>
            <a:endParaRPr lang="en-US" dirty="0"/>
          </a:p>
        </p:txBody>
      </p:sp>
      <p:sp>
        <p:nvSpPr>
          <p:cNvPr id="3" name="Vertical Text Placeholder 2"/>
          <p:cNvSpPr>
            <a:spLocks noGrp="1"/>
          </p:cNvSpPr>
          <p:nvPr>
            <p:ph type="body" orient="vert" idx="1"/>
          </p:nvPr>
        </p:nvSpPr>
        <p:spPr/>
        <p:txBody>
          <a:bodyPr vert="eaVe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10"/>
          </p:nvPr>
        </p:nvSpPr>
        <p:spPr/>
        <p:txBody>
          <a:bodyPr/>
          <a:lstStyle/>
          <a:p>
            <a:fld id="{6C60C935-DE61-40B4-B5B5-DC2C170D9885}" type="datetimeFigureOut">
              <a:rPr lang="uk-UA" smtClean="0"/>
              <a:t>31.10.2024</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ABAC81AC-2968-41F5-95B6-BED8D751E6F6}" type="slidenum">
              <a:rPr lang="uk-UA" smtClean="0"/>
              <a:t>‹№›</a:t>
            </a:fld>
            <a:endParaRPr lang="uk-UA"/>
          </a:p>
        </p:txBody>
      </p:sp>
    </p:spTree>
    <p:extLst>
      <p:ext uri="{BB962C8B-B14F-4D97-AF65-F5344CB8AC3E}">
        <p14:creationId xmlns:p14="http://schemas.microsoft.com/office/powerpoint/2010/main" val="34248258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uk-UA"/>
              <a:t>Клацніть, щоб редагувати стиль зразка заголовка</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10"/>
          </p:nvPr>
        </p:nvSpPr>
        <p:spPr/>
        <p:txBody>
          <a:bodyPr/>
          <a:lstStyle/>
          <a:p>
            <a:fld id="{6C60C935-DE61-40B4-B5B5-DC2C170D9885}" type="datetimeFigureOut">
              <a:rPr lang="uk-UA" smtClean="0"/>
              <a:t>31.10.2024</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ABAC81AC-2968-41F5-95B6-BED8D751E6F6}" type="slidenum">
              <a:rPr lang="uk-UA" smtClean="0"/>
              <a:t>‹№›</a:t>
            </a:fld>
            <a:endParaRPr lang="uk-UA"/>
          </a:p>
        </p:txBody>
      </p:sp>
    </p:spTree>
    <p:extLst>
      <p:ext uri="{BB962C8B-B14F-4D97-AF65-F5344CB8AC3E}">
        <p14:creationId xmlns:p14="http://schemas.microsoft.com/office/powerpoint/2010/main" val="1688372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Назва та вмі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a:t>Клацніть, щоб редагувати стиль зразка заголовка</a:t>
            </a:r>
            <a:endParaRPr lang="en-US" dirty="0"/>
          </a:p>
        </p:txBody>
      </p:sp>
      <p:sp>
        <p:nvSpPr>
          <p:cNvPr id="3" name="Content Placeholder 2"/>
          <p:cNvSpPr>
            <a:spLocks noGrp="1"/>
          </p:cNvSpPr>
          <p:nvPr>
            <p:ph idx="1"/>
          </p:nvPr>
        </p:nvSpPr>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10"/>
          </p:nvPr>
        </p:nvSpPr>
        <p:spPr/>
        <p:txBody>
          <a:bodyPr/>
          <a:lstStyle/>
          <a:p>
            <a:fld id="{6C60C935-DE61-40B4-B5B5-DC2C170D9885}" type="datetimeFigureOut">
              <a:rPr lang="uk-UA" smtClean="0"/>
              <a:t>31.10.2024</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ABAC81AC-2968-41F5-95B6-BED8D751E6F6}" type="slidenum">
              <a:rPr lang="uk-UA" smtClean="0"/>
              <a:t>‹№›</a:t>
            </a:fld>
            <a:endParaRPr lang="uk-UA"/>
          </a:p>
        </p:txBody>
      </p:sp>
    </p:spTree>
    <p:extLst>
      <p:ext uri="{BB962C8B-B14F-4D97-AF65-F5344CB8AC3E}">
        <p14:creationId xmlns:p14="http://schemas.microsoft.com/office/powerpoint/2010/main" val="7679475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Назва розділу">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uk-UA"/>
              <a:t>Клацніть, щоб редагувати стиль зразка заголовка</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a:t>Клацніть, щоб відредагувати стилі зразків тексту</a:t>
            </a:r>
          </a:p>
        </p:txBody>
      </p:sp>
      <p:sp>
        <p:nvSpPr>
          <p:cNvPr id="4" name="Date Placeholder 3"/>
          <p:cNvSpPr>
            <a:spLocks noGrp="1"/>
          </p:cNvSpPr>
          <p:nvPr>
            <p:ph type="dt" sz="half" idx="10"/>
          </p:nvPr>
        </p:nvSpPr>
        <p:spPr/>
        <p:txBody>
          <a:bodyPr/>
          <a:lstStyle/>
          <a:p>
            <a:fld id="{6C60C935-DE61-40B4-B5B5-DC2C170D9885}" type="datetimeFigureOut">
              <a:rPr lang="uk-UA" smtClean="0"/>
              <a:t>31.10.2024</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ABAC81AC-2968-41F5-95B6-BED8D751E6F6}" type="slidenum">
              <a:rPr lang="uk-UA" smtClean="0"/>
              <a:t>‹№›</a:t>
            </a:fld>
            <a:endParaRPr lang="uk-UA"/>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8697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uk-UA"/>
              <a:t>Клацніть, щоб редагувати стиль зразка заголовка</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5" name="Date Placeholder 4"/>
          <p:cNvSpPr>
            <a:spLocks noGrp="1"/>
          </p:cNvSpPr>
          <p:nvPr>
            <p:ph type="dt" sz="half" idx="10"/>
          </p:nvPr>
        </p:nvSpPr>
        <p:spPr/>
        <p:txBody>
          <a:bodyPr/>
          <a:lstStyle/>
          <a:p>
            <a:fld id="{6C60C935-DE61-40B4-B5B5-DC2C170D9885}" type="datetimeFigureOut">
              <a:rPr lang="uk-UA" smtClean="0"/>
              <a:t>31.10.2024</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ABAC81AC-2968-41F5-95B6-BED8D751E6F6}" type="slidenum">
              <a:rPr lang="uk-UA" smtClean="0"/>
              <a:t>‹№›</a:t>
            </a:fld>
            <a:endParaRPr lang="uk-UA"/>
          </a:p>
        </p:txBody>
      </p:sp>
    </p:spTree>
    <p:extLst>
      <p:ext uri="{BB962C8B-B14F-4D97-AF65-F5344CB8AC3E}">
        <p14:creationId xmlns:p14="http://schemas.microsoft.com/office/powerpoint/2010/main" val="1747379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uk-UA"/>
              <a:t>Клацніть, щоб редагувати стиль зразка заголовка</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7" name="Date Placeholder 6"/>
          <p:cNvSpPr>
            <a:spLocks noGrp="1"/>
          </p:cNvSpPr>
          <p:nvPr>
            <p:ph type="dt" sz="half" idx="10"/>
          </p:nvPr>
        </p:nvSpPr>
        <p:spPr/>
        <p:txBody>
          <a:bodyPr/>
          <a:lstStyle/>
          <a:p>
            <a:fld id="{6C60C935-DE61-40B4-B5B5-DC2C170D9885}" type="datetimeFigureOut">
              <a:rPr lang="uk-UA" smtClean="0"/>
              <a:t>31.10.2024</a:t>
            </a:fld>
            <a:endParaRPr lang="uk-UA"/>
          </a:p>
        </p:txBody>
      </p:sp>
      <p:sp>
        <p:nvSpPr>
          <p:cNvPr id="8" name="Footer Placeholder 7"/>
          <p:cNvSpPr>
            <a:spLocks noGrp="1"/>
          </p:cNvSpPr>
          <p:nvPr>
            <p:ph type="ftr" sz="quarter" idx="11"/>
          </p:nvPr>
        </p:nvSpPr>
        <p:spPr/>
        <p:txBody>
          <a:bodyPr/>
          <a:lstStyle/>
          <a:p>
            <a:endParaRPr lang="uk-UA"/>
          </a:p>
        </p:txBody>
      </p:sp>
      <p:sp>
        <p:nvSpPr>
          <p:cNvPr id="9" name="Slide Number Placeholder 8"/>
          <p:cNvSpPr>
            <a:spLocks noGrp="1"/>
          </p:cNvSpPr>
          <p:nvPr>
            <p:ph type="sldNum" sz="quarter" idx="12"/>
          </p:nvPr>
        </p:nvSpPr>
        <p:spPr/>
        <p:txBody>
          <a:bodyPr/>
          <a:lstStyle/>
          <a:p>
            <a:fld id="{ABAC81AC-2968-41F5-95B6-BED8D751E6F6}" type="slidenum">
              <a:rPr lang="uk-UA" smtClean="0"/>
              <a:t>‹№›</a:t>
            </a:fld>
            <a:endParaRPr lang="uk-UA"/>
          </a:p>
        </p:txBody>
      </p:sp>
    </p:spTree>
    <p:extLst>
      <p:ext uri="{BB962C8B-B14F-4D97-AF65-F5344CB8AC3E}">
        <p14:creationId xmlns:p14="http://schemas.microsoft.com/office/powerpoint/2010/main" val="4128606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a:t>Клацніть, щоб редагувати стиль зразка заголовка</a:t>
            </a:r>
            <a:endParaRPr lang="en-US" dirty="0"/>
          </a:p>
        </p:txBody>
      </p:sp>
      <p:sp>
        <p:nvSpPr>
          <p:cNvPr id="3" name="Date Placeholder 2"/>
          <p:cNvSpPr>
            <a:spLocks noGrp="1"/>
          </p:cNvSpPr>
          <p:nvPr>
            <p:ph type="dt" sz="half" idx="10"/>
          </p:nvPr>
        </p:nvSpPr>
        <p:spPr/>
        <p:txBody>
          <a:bodyPr/>
          <a:lstStyle/>
          <a:p>
            <a:fld id="{6C60C935-DE61-40B4-B5B5-DC2C170D9885}" type="datetimeFigureOut">
              <a:rPr lang="uk-UA" smtClean="0"/>
              <a:t>31.10.2024</a:t>
            </a:fld>
            <a:endParaRPr lang="uk-UA"/>
          </a:p>
        </p:txBody>
      </p:sp>
      <p:sp>
        <p:nvSpPr>
          <p:cNvPr id="4" name="Footer Placeholder 3"/>
          <p:cNvSpPr>
            <a:spLocks noGrp="1"/>
          </p:cNvSpPr>
          <p:nvPr>
            <p:ph type="ftr" sz="quarter" idx="11"/>
          </p:nvPr>
        </p:nvSpPr>
        <p:spPr/>
        <p:txBody>
          <a:bodyPr/>
          <a:lstStyle/>
          <a:p>
            <a:endParaRPr lang="uk-UA"/>
          </a:p>
        </p:txBody>
      </p:sp>
      <p:sp>
        <p:nvSpPr>
          <p:cNvPr id="5" name="Slide Number Placeholder 4"/>
          <p:cNvSpPr>
            <a:spLocks noGrp="1"/>
          </p:cNvSpPr>
          <p:nvPr>
            <p:ph type="sldNum" sz="quarter" idx="12"/>
          </p:nvPr>
        </p:nvSpPr>
        <p:spPr/>
        <p:txBody>
          <a:bodyPr/>
          <a:lstStyle/>
          <a:p>
            <a:fld id="{ABAC81AC-2968-41F5-95B6-BED8D751E6F6}" type="slidenum">
              <a:rPr lang="uk-UA" smtClean="0"/>
              <a:t>‹№›</a:t>
            </a:fld>
            <a:endParaRPr lang="uk-UA"/>
          </a:p>
        </p:txBody>
      </p:sp>
    </p:spTree>
    <p:extLst>
      <p:ext uri="{BB962C8B-B14F-4D97-AF65-F5344CB8AC3E}">
        <p14:creationId xmlns:p14="http://schemas.microsoft.com/office/powerpoint/2010/main" val="3921334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60C935-DE61-40B4-B5B5-DC2C170D9885}" type="datetimeFigureOut">
              <a:rPr lang="uk-UA" smtClean="0"/>
              <a:t>31.10.2024</a:t>
            </a:fld>
            <a:endParaRPr lang="uk-UA"/>
          </a:p>
        </p:txBody>
      </p:sp>
      <p:sp>
        <p:nvSpPr>
          <p:cNvPr id="3" name="Footer Placeholder 2"/>
          <p:cNvSpPr>
            <a:spLocks noGrp="1"/>
          </p:cNvSpPr>
          <p:nvPr>
            <p:ph type="ftr" sz="quarter" idx="11"/>
          </p:nvPr>
        </p:nvSpPr>
        <p:spPr/>
        <p:txBody>
          <a:bodyPr/>
          <a:lstStyle/>
          <a:p>
            <a:endParaRPr lang="uk-UA"/>
          </a:p>
        </p:txBody>
      </p:sp>
      <p:sp>
        <p:nvSpPr>
          <p:cNvPr id="4" name="Slide Number Placeholder 3"/>
          <p:cNvSpPr>
            <a:spLocks noGrp="1"/>
          </p:cNvSpPr>
          <p:nvPr>
            <p:ph type="sldNum" sz="quarter" idx="12"/>
          </p:nvPr>
        </p:nvSpPr>
        <p:spPr/>
        <p:txBody>
          <a:bodyPr/>
          <a:lstStyle/>
          <a:p>
            <a:fld id="{ABAC81AC-2968-41F5-95B6-BED8D751E6F6}" type="slidenum">
              <a:rPr lang="uk-UA" smtClean="0"/>
              <a:t>‹№›</a:t>
            </a:fld>
            <a:endParaRPr lang="uk-UA"/>
          </a:p>
        </p:txBody>
      </p:sp>
    </p:spTree>
    <p:extLst>
      <p:ext uri="{BB962C8B-B14F-4D97-AF65-F5344CB8AC3E}">
        <p14:creationId xmlns:p14="http://schemas.microsoft.com/office/powerpoint/2010/main" val="12387666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Вміст і підпис">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uk-UA"/>
              <a:t>Клацніть, щоб редагувати стиль зразка заголовка</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a:t>Клацніть, щоб відредагувати стилі зразків тексту</a:t>
            </a:r>
          </a:p>
        </p:txBody>
      </p:sp>
      <p:sp>
        <p:nvSpPr>
          <p:cNvPr id="5" name="Date Placeholder 4"/>
          <p:cNvSpPr>
            <a:spLocks noGrp="1"/>
          </p:cNvSpPr>
          <p:nvPr>
            <p:ph type="dt" sz="half" idx="10"/>
          </p:nvPr>
        </p:nvSpPr>
        <p:spPr/>
        <p:txBody>
          <a:bodyPr/>
          <a:lstStyle/>
          <a:p>
            <a:fld id="{6C60C935-DE61-40B4-B5B5-DC2C170D9885}" type="datetimeFigureOut">
              <a:rPr lang="uk-UA" smtClean="0"/>
              <a:t>31.10.2024</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ABAC81AC-2968-41F5-95B6-BED8D751E6F6}" type="slidenum">
              <a:rPr lang="uk-UA" smtClean="0"/>
              <a:t>‹№›</a:t>
            </a:fld>
            <a:endParaRPr lang="uk-UA"/>
          </a:p>
        </p:txBody>
      </p:sp>
    </p:spTree>
    <p:extLst>
      <p:ext uri="{BB962C8B-B14F-4D97-AF65-F5344CB8AC3E}">
        <p14:creationId xmlns:p14="http://schemas.microsoft.com/office/powerpoint/2010/main" val="2526654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і підпис">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uk-UA"/>
              <a:t>Клацніть, щоб редагувати стиль зразка заголовка</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uk-UA"/>
              <a:t>Клацніть піктограму, щоб додати зображення</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a:t>Клацніть, щоб відредагувати стилі зразків тексту</a:t>
            </a:r>
          </a:p>
        </p:txBody>
      </p:sp>
      <p:sp>
        <p:nvSpPr>
          <p:cNvPr id="5" name="Date Placeholder 4"/>
          <p:cNvSpPr>
            <a:spLocks noGrp="1"/>
          </p:cNvSpPr>
          <p:nvPr>
            <p:ph type="dt" sz="half" idx="10"/>
          </p:nvPr>
        </p:nvSpPr>
        <p:spPr/>
        <p:txBody>
          <a:bodyPr/>
          <a:lstStyle/>
          <a:p>
            <a:fld id="{6C60C935-DE61-40B4-B5B5-DC2C170D9885}" type="datetimeFigureOut">
              <a:rPr lang="uk-UA" smtClean="0"/>
              <a:t>31.10.2024</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ABAC81AC-2968-41F5-95B6-BED8D751E6F6}" type="slidenum">
              <a:rPr lang="uk-UA" smtClean="0"/>
              <a:t>‹№›</a:t>
            </a:fld>
            <a:endParaRPr lang="uk-UA"/>
          </a:p>
        </p:txBody>
      </p:sp>
    </p:spTree>
    <p:extLst>
      <p:ext uri="{BB962C8B-B14F-4D97-AF65-F5344CB8AC3E}">
        <p14:creationId xmlns:p14="http://schemas.microsoft.com/office/powerpoint/2010/main" val="2154661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uk-UA"/>
              <a:t>Клацніть, щоб редагувати стиль зразка заголовка</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6C60C935-DE61-40B4-B5B5-DC2C170D9885}" type="datetimeFigureOut">
              <a:rPr lang="uk-UA" smtClean="0"/>
              <a:t>31.10.2024</a:t>
            </a:fld>
            <a:endParaRPr lang="uk-UA"/>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uk-UA"/>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ABAC81AC-2968-41F5-95B6-BED8D751E6F6}" type="slidenum">
              <a:rPr lang="uk-UA" smtClean="0"/>
              <a:t>‹№›</a:t>
            </a:fld>
            <a:endParaRPr lang="uk-UA"/>
          </a:p>
        </p:txBody>
      </p:sp>
    </p:spTree>
    <p:extLst>
      <p:ext uri="{BB962C8B-B14F-4D97-AF65-F5344CB8AC3E}">
        <p14:creationId xmlns:p14="http://schemas.microsoft.com/office/powerpoint/2010/main" val="11528533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05306B8-53DA-AAA7-9A62-5BC2BCBDCABB}"/>
              </a:ext>
            </a:extLst>
          </p:cNvPr>
          <p:cNvSpPr>
            <a:spLocks noGrp="1"/>
          </p:cNvSpPr>
          <p:nvPr>
            <p:ph type="title"/>
          </p:nvPr>
        </p:nvSpPr>
        <p:spPr>
          <a:xfrm>
            <a:off x="213064" y="221942"/>
            <a:ext cx="11725197" cy="1207363"/>
          </a:xfrm>
        </p:spPr>
        <p:txBody>
          <a:bodyPr>
            <a:normAutofit fontScale="90000"/>
          </a:bodyPr>
          <a:lstStyle/>
          <a:p>
            <a:pPr algn="ctr"/>
            <a:r>
              <a:rPr lang="uk-UA" b="1" dirty="0"/>
              <a:t>Екологічна гра – </a:t>
            </a:r>
            <a:br>
              <a:rPr lang="uk-UA" b="1" dirty="0"/>
            </a:br>
            <a:r>
              <a:rPr lang="uk-UA" b="1" dirty="0"/>
              <a:t>«Знайди слід тварини»</a:t>
            </a:r>
          </a:p>
        </p:txBody>
      </p:sp>
      <p:pic>
        <p:nvPicPr>
          <p:cNvPr id="4" name="Місце для вмісту 3">
            <a:extLst>
              <a:ext uri="{FF2B5EF4-FFF2-40B4-BE49-F238E27FC236}">
                <a16:creationId xmlns:a16="http://schemas.microsoft.com/office/drawing/2014/main" id="{EB5DE1A7-D0A5-9F86-4B0C-F8054605994B}"/>
              </a:ext>
            </a:extLst>
          </p:cNvPr>
          <p:cNvPicPr>
            <a:picLocks noGrp="1" noChangeAspect="1"/>
          </p:cNvPicPr>
          <p:nvPr>
            <p:ph idx="1"/>
          </p:nvPr>
        </p:nvPicPr>
        <p:blipFill>
          <a:blip r:embed="rId2"/>
          <a:stretch>
            <a:fillRect/>
          </a:stretch>
        </p:blipFill>
        <p:spPr>
          <a:xfrm rot="20582174">
            <a:off x="605325" y="1221685"/>
            <a:ext cx="2187613" cy="1419541"/>
          </a:xfrm>
          <a:prstGeom prst="rect">
            <a:avLst/>
          </a:prstGeom>
        </p:spPr>
      </p:pic>
      <p:pic>
        <p:nvPicPr>
          <p:cNvPr id="5" name="Рисунок 4">
            <a:extLst>
              <a:ext uri="{FF2B5EF4-FFF2-40B4-BE49-F238E27FC236}">
                <a16:creationId xmlns:a16="http://schemas.microsoft.com/office/drawing/2014/main" id="{8338DB78-9543-1FA9-1A65-E153EB1EE7EC}"/>
              </a:ext>
            </a:extLst>
          </p:cNvPr>
          <p:cNvPicPr>
            <a:picLocks noChangeAspect="1"/>
          </p:cNvPicPr>
          <p:nvPr/>
        </p:nvPicPr>
        <p:blipFill>
          <a:blip r:embed="rId3"/>
          <a:stretch>
            <a:fillRect/>
          </a:stretch>
        </p:blipFill>
        <p:spPr>
          <a:xfrm rot="910325">
            <a:off x="9125640" y="4742987"/>
            <a:ext cx="2601157" cy="1580225"/>
          </a:xfrm>
          <a:prstGeom prst="rect">
            <a:avLst/>
          </a:prstGeom>
        </p:spPr>
      </p:pic>
      <p:pic>
        <p:nvPicPr>
          <p:cNvPr id="6" name="Рисунок 5">
            <a:extLst>
              <a:ext uri="{FF2B5EF4-FFF2-40B4-BE49-F238E27FC236}">
                <a16:creationId xmlns:a16="http://schemas.microsoft.com/office/drawing/2014/main" id="{B17F2CC6-9F6D-AF61-6347-C1283A990E81}"/>
              </a:ext>
            </a:extLst>
          </p:cNvPr>
          <p:cNvPicPr>
            <a:picLocks noChangeAspect="1"/>
          </p:cNvPicPr>
          <p:nvPr/>
        </p:nvPicPr>
        <p:blipFill>
          <a:blip r:embed="rId4"/>
          <a:stretch>
            <a:fillRect/>
          </a:stretch>
        </p:blipFill>
        <p:spPr>
          <a:xfrm rot="20350740">
            <a:off x="9001958" y="1169632"/>
            <a:ext cx="2597634" cy="1506985"/>
          </a:xfrm>
          <a:prstGeom prst="rect">
            <a:avLst/>
          </a:prstGeom>
        </p:spPr>
      </p:pic>
      <p:pic>
        <p:nvPicPr>
          <p:cNvPr id="7" name="Рисунок 6">
            <a:extLst>
              <a:ext uri="{FF2B5EF4-FFF2-40B4-BE49-F238E27FC236}">
                <a16:creationId xmlns:a16="http://schemas.microsoft.com/office/drawing/2014/main" id="{B6405114-0445-BC97-7562-97F22441ADDF}"/>
              </a:ext>
            </a:extLst>
          </p:cNvPr>
          <p:cNvPicPr>
            <a:picLocks noChangeAspect="1"/>
          </p:cNvPicPr>
          <p:nvPr/>
        </p:nvPicPr>
        <p:blipFill>
          <a:blip r:embed="rId5"/>
          <a:stretch>
            <a:fillRect/>
          </a:stretch>
        </p:blipFill>
        <p:spPr>
          <a:xfrm>
            <a:off x="3773595" y="1364677"/>
            <a:ext cx="2584373" cy="1908699"/>
          </a:xfrm>
          <a:prstGeom prst="rect">
            <a:avLst/>
          </a:prstGeom>
        </p:spPr>
      </p:pic>
      <p:pic>
        <p:nvPicPr>
          <p:cNvPr id="8" name="Рисунок 7">
            <a:extLst>
              <a:ext uri="{FF2B5EF4-FFF2-40B4-BE49-F238E27FC236}">
                <a16:creationId xmlns:a16="http://schemas.microsoft.com/office/drawing/2014/main" id="{A82B0A41-39E4-16BF-0066-693A151FD3B2}"/>
              </a:ext>
            </a:extLst>
          </p:cNvPr>
          <p:cNvPicPr>
            <a:picLocks noChangeAspect="1"/>
          </p:cNvPicPr>
          <p:nvPr/>
        </p:nvPicPr>
        <p:blipFill>
          <a:blip r:embed="rId6"/>
          <a:stretch>
            <a:fillRect/>
          </a:stretch>
        </p:blipFill>
        <p:spPr>
          <a:xfrm>
            <a:off x="9299877" y="2929481"/>
            <a:ext cx="2482725" cy="1448526"/>
          </a:xfrm>
          <a:prstGeom prst="rect">
            <a:avLst/>
          </a:prstGeom>
        </p:spPr>
      </p:pic>
      <p:pic>
        <p:nvPicPr>
          <p:cNvPr id="9" name="Рисунок 8">
            <a:extLst>
              <a:ext uri="{FF2B5EF4-FFF2-40B4-BE49-F238E27FC236}">
                <a16:creationId xmlns:a16="http://schemas.microsoft.com/office/drawing/2014/main" id="{DFED727B-A7E6-9CA9-7347-42641FF47F56}"/>
              </a:ext>
            </a:extLst>
          </p:cNvPr>
          <p:cNvPicPr>
            <a:picLocks noChangeAspect="1"/>
          </p:cNvPicPr>
          <p:nvPr/>
        </p:nvPicPr>
        <p:blipFill>
          <a:blip r:embed="rId7"/>
          <a:stretch>
            <a:fillRect/>
          </a:stretch>
        </p:blipFill>
        <p:spPr>
          <a:xfrm rot="1038378">
            <a:off x="859164" y="2801174"/>
            <a:ext cx="2584373" cy="1565811"/>
          </a:xfrm>
          <a:prstGeom prst="rect">
            <a:avLst/>
          </a:prstGeom>
        </p:spPr>
      </p:pic>
      <p:pic>
        <p:nvPicPr>
          <p:cNvPr id="10" name="Рисунок 9">
            <a:extLst>
              <a:ext uri="{FF2B5EF4-FFF2-40B4-BE49-F238E27FC236}">
                <a16:creationId xmlns:a16="http://schemas.microsoft.com/office/drawing/2014/main" id="{9955786C-4A65-76C9-493D-B17354DBA506}"/>
              </a:ext>
            </a:extLst>
          </p:cNvPr>
          <p:cNvPicPr>
            <a:picLocks noChangeAspect="1"/>
          </p:cNvPicPr>
          <p:nvPr/>
        </p:nvPicPr>
        <p:blipFill>
          <a:blip r:embed="rId8"/>
          <a:stretch>
            <a:fillRect/>
          </a:stretch>
        </p:blipFill>
        <p:spPr>
          <a:xfrm rot="20367683">
            <a:off x="508635" y="4494424"/>
            <a:ext cx="2584374" cy="1682112"/>
          </a:xfrm>
          <a:prstGeom prst="rect">
            <a:avLst/>
          </a:prstGeom>
        </p:spPr>
      </p:pic>
      <p:pic>
        <p:nvPicPr>
          <p:cNvPr id="11" name="Рисунок 10">
            <a:extLst>
              <a:ext uri="{FF2B5EF4-FFF2-40B4-BE49-F238E27FC236}">
                <a16:creationId xmlns:a16="http://schemas.microsoft.com/office/drawing/2014/main" id="{BA314C19-4640-787B-CAEF-8F2D01DDAECA}"/>
              </a:ext>
            </a:extLst>
          </p:cNvPr>
          <p:cNvPicPr>
            <a:picLocks noChangeAspect="1"/>
          </p:cNvPicPr>
          <p:nvPr/>
        </p:nvPicPr>
        <p:blipFill>
          <a:blip r:embed="rId9"/>
          <a:stretch>
            <a:fillRect/>
          </a:stretch>
        </p:blipFill>
        <p:spPr>
          <a:xfrm>
            <a:off x="2971422" y="5117448"/>
            <a:ext cx="2329529" cy="1458977"/>
          </a:xfrm>
          <a:prstGeom prst="rect">
            <a:avLst/>
          </a:prstGeom>
        </p:spPr>
      </p:pic>
      <p:pic>
        <p:nvPicPr>
          <p:cNvPr id="12" name="Рисунок 11">
            <a:extLst>
              <a:ext uri="{FF2B5EF4-FFF2-40B4-BE49-F238E27FC236}">
                <a16:creationId xmlns:a16="http://schemas.microsoft.com/office/drawing/2014/main" id="{AA692142-CB4C-5C48-CCA3-9A32F3F6C6EF}"/>
              </a:ext>
            </a:extLst>
          </p:cNvPr>
          <p:cNvPicPr>
            <a:picLocks noChangeAspect="1"/>
          </p:cNvPicPr>
          <p:nvPr/>
        </p:nvPicPr>
        <p:blipFill>
          <a:blip r:embed="rId10"/>
          <a:stretch>
            <a:fillRect/>
          </a:stretch>
        </p:blipFill>
        <p:spPr>
          <a:xfrm rot="1082050">
            <a:off x="6526022" y="1931454"/>
            <a:ext cx="2376623" cy="1575225"/>
          </a:xfrm>
          <a:prstGeom prst="rect">
            <a:avLst/>
          </a:prstGeom>
        </p:spPr>
      </p:pic>
      <p:pic>
        <p:nvPicPr>
          <p:cNvPr id="13" name="Рисунок 12">
            <a:extLst>
              <a:ext uri="{FF2B5EF4-FFF2-40B4-BE49-F238E27FC236}">
                <a16:creationId xmlns:a16="http://schemas.microsoft.com/office/drawing/2014/main" id="{409ACE47-3204-D763-C4AA-4000C6A89EA2}"/>
              </a:ext>
            </a:extLst>
          </p:cNvPr>
          <p:cNvPicPr>
            <a:picLocks noChangeAspect="1"/>
          </p:cNvPicPr>
          <p:nvPr/>
        </p:nvPicPr>
        <p:blipFill>
          <a:blip r:embed="rId11"/>
          <a:stretch>
            <a:fillRect/>
          </a:stretch>
        </p:blipFill>
        <p:spPr>
          <a:xfrm rot="20898763">
            <a:off x="3673356" y="3420378"/>
            <a:ext cx="2302238" cy="1448525"/>
          </a:xfrm>
          <a:prstGeom prst="rect">
            <a:avLst/>
          </a:prstGeom>
        </p:spPr>
      </p:pic>
      <p:pic>
        <p:nvPicPr>
          <p:cNvPr id="14" name="Рисунок 13">
            <a:extLst>
              <a:ext uri="{FF2B5EF4-FFF2-40B4-BE49-F238E27FC236}">
                <a16:creationId xmlns:a16="http://schemas.microsoft.com/office/drawing/2014/main" id="{E9B871DE-3BF6-8219-60AE-F59B801FBD96}"/>
              </a:ext>
            </a:extLst>
          </p:cNvPr>
          <p:cNvPicPr>
            <a:picLocks noChangeAspect="1"/>
          </p:cNvPicPr>
          <p:nvPr/>
        </p:nvPicPr>
        <p:blipFill>
          <a:blip r:embed="rId12"/>
          <a:stretch>
            <a:fillRect/>
          </a:stretch>
        </p:blipFill>
        <p:spPr>
          <a:xfrm>
            <a:off x="6710791" y="3603715"/>
            <a:ext cx="2392234" cy="1513733"/>
          </a:xfrm>
          <a:prstGeom prst="rect">
            <a:avLst/>
          </a:prstGeom>
        </p:spPr>
      </p:pic>
      <p:pic>
        <p:nvPicPr>
          <p:cNvPr id="15" name="Рисунок 14">
            <a:extLst>
              <a:ext uri="{FF2B5EF4-FFF2-40B4-BE49-F238E27FC236}">
                <a16:creationId xmlns:a16="http://schemas.microsoft.com/office/drawing/2014/main" id="{8F0C8FE4-0B07-70E0-3A44-08D0B6A12503}"/>
              </a:ext>
            </a:extLst>
          </p:cNvPr>
          <p:cNvPicPr>
            <a:picLocks noChangeAspect="1"/>
          </p:cNvPicPr>
          <p:nvPr/>
        </p:nvPicPr>
        <p:blipFill>
          <a:blip r:embed="rId13"/>
          <a:stretch>
            <a:fillRect/>
          </a:stretch>
        </p:blipFill>
        <p:spPr>
          <a:xfrm rot="810753">
            <a:off x="5951138" y="4883985"/>
            <a:ext cx="2392235" cy="1493258"/>
          </a:xfrm>
          <a:prstGeom prst="rect">
            <a:avLst/>
          </a:prstGeom>
        </p:spPr>
      </p:pic>
    </p:spTree>
    <p:extLst>
      <p:ext uri="{BB962C8B-B14F-4D97-AF65-F5344CB8AC3E}">
        <p14:creationId xmlns:p14="http://schemas.microsoft.com/office/powerpoint/2010/main" val="17596374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2B0D811-72CD-26E5-02BC-6130423A09A8}"/>
              </a:ext>
            </a:extLst>
          </p:cNvPr>
          <p:cNvSpPr>
            <a:spLocks noGrp="1"/>
          </p:cNvSpPr>
          <p:nvPr>
            <p:ph type="title"/>
          </p:nvPr>
        </p:nvSpPr>
        <p:spPr>
          <a:xfrm>
            <a:off x="239697" y="284085"/>
            <a:ext cx="11691891" cy="1278385"/>
          </a:xfrm>
        </p:spPr>
        <p:txBody>
          <a:bodyPr>
            <a:normAutofit/>
          </a:bodyPr>
          <a:lstStyle/>
          <a:p>
            <a:pPr algn="ct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8. Яка тварина в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пошуках</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їжі</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розриває</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м’який</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лісовий</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 та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болотяний</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покрив</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uk-UA" b="1" dirty="0"/>
          </a:p>
        </p:txBody>
      </p:sp>
      <p:pic>
        <p:nvPicPr>
          <p:cNvPr id="3" name="Рисунок 2">
            <a:extLst>
              <a:ext uri="{FF2B5EF4-FFF2-40B4-BE49-F238E27FC236}">
                <a16:creationId xmlns:a16="http://schemas.microsoft.com/office/drawing/2014/main" id="{154F80D8-039C-E2D3-642B-5373CCD9DE16}"/>
              </a:ext>
            </a:extLst>
          </p:cNvPr>
          <p:cNvPicPr>
            <a:picLocks noChangeAspect="1"/>
          </p:cNvPicPr>
          <p:nvPr/>
        </p:nvPicPr>
        <p:blipFill>
          <a:blip r:embed="rId2"/>
          <a:stretch>
            <a:fillRect/>
          </a:stretch>
        </p:blipFill>
        <p:spPr>
          <a:xfrm>
            <a:off x="7528264" y="3914994"/>
            <a:ext cx="4403324" cy="2725148"/>
          </a:xfrm>
          <a:prstGeom prst="rect">
            <a:avLst/>
          </a:prstGeom>
        </p:spPr>
      </p:pic>
      <p:sp>
        <p:nvSpPr>
          <p:cNvPr id="4" name="Прямокутник 3">
            <a:extLst>
              <a:ext uri="{FF2B5EF4-FFF2-40B4-BE49-F238E27FC236}">
                <a16:creationId xmlns:a16="http://schemas.microsoft.com/office/drawing/2014/main" id="{E763AA80-F7FD-3BCC-028F-2C5A915A1D98}"/>
              </a:ext>
            </a:extLst>
          </p:cNvPr>
          <p:cNvSpPr/>
          <p:nvPr/>
        </p:nvSpPr>
        <p:spPr>
          <a:xfrm>
            <a:off x="7528264" y="3914994"/>
            <a:ext cx="1686757" cy="4173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a:t>Дикий кабан</a:t>
            </a:r>
          </a:p>
        </p:txBody>
      </p:sp>
      <p:pic>
        <p:nvPicPr>
          <p:cNvPr id="9" name="Місце для вмісту 8">
            <a:extLst>
              <a:ext uri="{FF2B5EF4-FFF2-40B4-BE49-F238E27FC236}">
                <a16:creationId xmlns:a16="http://schemas.microsoft.com/office/drawing/2014/main" id="{CC799DD5-977E-2BC6-3E90-CFAFE3C0EF12}"/>
              </a:ext>
            </a:extLst>
          </p:cNvPr>
          <p:cNvPicPr>
            <a:picLocks noGrp="1" noChangeAspect="1"/>
          </p:cNvPicPr>
          <p:nvPr>
            <p:ph idx="1"/>
          </p:nvPr>
        </p:nvPicPr>
        <p:blipFill>
          <a:blip r:embed="rId3"/>
          <a:stretch>
            <a:fillRect/>
          </a:stretch>
        </p:blipFill>
        <p:spPr>
          <a:xfrm>
            <a:off x="1834468" y="2132206"/>
            <a:ext cx="3535986" cy="2450804"/>
          </a:xfrm>
          <a:prstGeom prst="rect">
            <a:avLst/>
          </a:prstGeom>
        </p:spPr>
      </p:pic>
    </p:spTree>
    <p:extLst>
      <p:ext uri="{BB962C8B-B14F-4D97-AF65-F5344CB8AC3E}">
        <p14:creationId xmlns:p14="http://schemas.microsoft.com/office/powerpoint/2010/main" val="1269454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2B0D811-72CD-26E5-02BC-6130423A09A8}"/>
              </a:ext>
            </a:extLst>
          </p:cNvPr>
          <p:cNvSpPr>
            <a:spLocks noGrp="1"/>
          </p:cNvSpPr>
          <p:nvPr>
            <p:ph type="title"/>
          </p:nvPr>
        </p:nvSpPr>
        <p:spPr>
          <a:xfrm>
            <a:off x="239697" y="284085"/>
            <a:ext cx="11691891" cy="1278385"/>
          </a:xfrm>
        </p:spPr>
        <p:txBody>
          <a:bodyPr>
            <a:normAutofit/>
          </a:bodyPr>
          <a:lstStyle/>
          <a:p>
            <a:pPr algn="ct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9. Родич оленя,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середньої</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статури</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 з симпатичною мордочкою і </a:t>
            </a:r>
            <a:br>
              <a:rPr lang="ru-RU" sz="2800" b="1" dirty="0">
                <a:effectLst/>
                <a:latin typeface="Times New Roman" panose="02020603050405020304" pitchFamily="18" charset="0"/>
                <a:ea typeface="Calibri" panose="020F0502020204030204" pitchFamily="34" charset="0"/>
                <a:cs typeface="Times New Roman" panose="02020603050405020304" pitchFamily="18" charset="0"/>
              </a:rPr>
            </a:b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довгими</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вухами</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uk-UA" b="1" dirty="0"/>
          </a:p>
        </p:txBody>
      </p:sp>
      <p:pic>
        <p:nvPicPr>
          <p:cNvPr id="7" name="Місце для вмісту 6">
            <a:extLst>
              <a:ext uri="{FF2B5EF4-FFF2-40B4-BE49-F238E27FC236}">
                <a16:creationId xmlns:a16="http://schemas.microsoft.com/office/drawing/2014/main" id="{41ED18FA-B9BC-279C-FA54-943BAE6F0723}"/>
              </a:ext>
            </a:extLst>
          </p:cNvPr>
          <p:cNvPicPr>
            <a:picLocks noGrp="1" noChangeAspect="1"/>
          </p:cNvPicPr>
          <p:nvPr>
            <p:ph idx="1"/>
          </p:nvPr>
        </p:nvPicPr>
        <p:blipFill>
          <a:blip r:embed="rId2"/>
          <a:stretch>
            <a:fillRect/>
          </a:stretch>
        </p:blipFill>
        <p:spPr>
          <a:xfrm>
            <a:off x="2323730" y="1837806"/>
            <a:ext cx="1847248" cy="3182388"/>
          </a:xfrm>
          <a:prstGeom prst="rect">
            <a:avLst/>
          </a:prstGeom>
        </p:spPr>
      </p:pic>
      <p:pic>
        <p:nvPicPr>
          <p:cNvPr id="8" name="Рисунок 7">
            <a:extLst>
              <a:ext uri="{FF2B5EF4-FFF2-40B4-BE49-F238E27FC236}">
                <a16:creationId xmlns:a16="http://schemas.microsoft.com/office/drawing/2014/main" id="{1D56CA70-35CC-583F-A626-3EE4FAFDE9B2}"/>
              </a:ext>
            </a:extLst>
          </p:cNvPr>
          <p:cNvPicPr>
            <a:picLocks noChangeAspect="1"/>
          </p:cNvPicPr>
          <p:nvPr/>
        </p:nvPicPr>
        <p:blipFill>
          <a:blip r:embed="rId3"/>
          <a:stretch>
            <a:fillRect/>
          </a:stretch>
        </p:blipFill>
        <p:spPr>
          <a:xfrm>
            <a:off x="7767962" y="3710866"/>
            <a:ext cx="4163626" cy="2927877"/>
          </a:xfrm>
          <a:prstGeom prst="rect">
            <a:avLst/>
          </a:prstGeom>
        </p:spPr>
      </p:pic>
      <p:sp>
        <p:nvSpPr>
          <p:cNvPr id="10" name="Прямокутник 9">
            <a:extLst>
              <a:ext uri="{FF2B5EF4-FFF2-40B4-BE49-F238E27FC236}">
                <a16:creationId xmlns:a16="http://schemas.microsoft.com/office/drawing/2014/main" id="{454CB302-5526-7314-1440-279503E71AD7}"/>
              </a:ext>
            </a:extLst>
          </p:cNvPr>
          <p:cNvSpPr/>
          <p:nvPr/>
        </p:nvSpPr>
        <p:spPr>
          <a:xfrm>
            <a:off x="7767962" y="3710867"/>
            <a:ext cx="1580224" cy="3728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a:t>Косуля</a:t>
            </a:r>
          </a:p>
        </p:txBody>
      </p:sp>
    </p:spTree>
    <p:extLst>
      <p:ext uri="{BB962C8B-B14F-4D97-AF65-F5344CB8AC3E}">
        <p14:creationId xmlns:p14="http://schemas.microsoft.com/office/powerpoint/2010/main" val="1547728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2B0D811-72CD-26E5-02BC-6130423A09A8}"/>
              </a:ext>
            </a:extLst>
          </p:cNvPr>
          <p:cNvSpPr>
            <a:spLocks noGrp="1"/>
          </p:cNvSpPr>
          <p:nvPr>
            <p:ph type="title"/>
          </p:nvPr>
        </p:nvSpPr>
        <p:spPr>
          <a:xfrm>
            <a:off x="239697" y="284085"/>
            <a:ext cx="11691891" cy="1278385"/>
          </a:xfrm>
        </p:spPr>
        <p:txBody>
          <a:bodyPr>
            <a:normAutofit/>
          </a:bodyPr>
          <a:lstStyle/>
          <a:p>
            <a:pPr algn="ct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10.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Має</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гарне</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блискуче</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хутро</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Живе</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 в основному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поблизу</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водойм</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 з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багатою</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 прибережною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рослинністю</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uk-UA" b="1" dirty="0"/>
          </a:p>
        </p:txBody>
      </p:sp>
      <p:pic>
        <p:nvPicPr>
          <p:cNvPr id="3" name="Рисунок 2">
            <a:extLst>
              <a:ext uri="{FF2B5EF4-FFF2-40B4-BE49-F238E27FC236}">
                <a16:creationId xmlns:a16="http://schemas.microsoft.com/office/drawing/2014/main" id="{10968017-FB40-FDF0-051E-AA866A9F23FA}"/>
              </a:ext>
            </a:extLst>
          </p:cNvPr>
          <p:cNvPicPr>
            <a:picLocks noChangeAspect="1"/>
          </p:cNvPicPr>
          <p:nvPr/>
        </p:nvPicPr>
        <p:blipFill>
          <a:blip r:embed="rId2"/>
          <a:stretch>
            <a:fillRect/>
          </a:stretch>
        </p:blipFill>
        <p:spPr>
          <a:xfrm>
            <a:off x="7288568" y="3474817"/>
            <a:ext cx="4643020" cy="3182388"/>
          </a:xfrm>
          <a:prstGeom prst="rect">
            <a:avLst/>
          </a:prstGeom>
        </p:spPr>
      </p:pic>
      <p:sp>
        <p:nvSpPr>
          <p:cNvPr id="4" name="Прямокутник 3">
            <a:extLst>
              <a:ext uri="{FF2B5EF4-FFF2-40B4-BE49-F238E27FC236}">
                <a16:creationId xmlns:a16="http://schemas.microsoft.com/office/drawing/2014/main" id="{2E3842F5-5752-0288-BBF0-572EF0249820}"/>
              </a:ext>
            </a:extLst>
          </p:cNvPr>
          <p:cNvSpPr/>
          <p:nvPr/>
        </p:nvSpPr>
        <p:spPr>
          <a:xfrm>
            <a:off x="10511161" y="3474817"/>
            <a:ext cx="1420426" cy="4491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a:t>Норка</a:t>
            </a:r>
          </a:p>
        </p:txBody>
      </p:sp>
      <p:pic>
        <p:nvPicPr>
          <p:cNvPr id="9" name="Місце для вмісту 8">
            <a:extLst>
              <a:ext uri="{FF2B5EF4-FFF2-40B4-BE49-F238E27FC236}">
                <a16:creationId xmlns:a16="http://schemas.microsoft.com/office/drawing/2014/main" id="{0013E5AA-9877-7A50-4D2E-70FB6EC2EE4D}"/>
              </a:ext>
            </a:extLst>
          </p:cNvPr>
          <p:cNvPicPr>
            <a:picLocks noGrp="1" noChangeAspect="1"/>
          </p:cNvPicPr>
          <p:nvPr>
            <p:ph idx="1"/>
          </p:nvPr>
        </p:nvPicPr>
        <p:blipFill>
          <a:blip r:embed="rId3"/>
          <a:stretch>
            <a:fillRect/>
          </a:stretch>
        </p:blipFill>
        <p:spPr>
          <a:xfrm>
            <a:off x="2286009" y="1835458"/>
            <a:ext cx="2064734" cy="4038600"/>
          </a:xfrm>
          <a:prstGeom prst="rect">
            <a:avLst/>
          </a:prstGeom>
        </p:spPr>
      </p:pic>
    </p:spTree>
    <p:extLst>
      <p:ext uri="{BB962C8B-B14F-4D97-AF65-F5344CB8AC3E}">
        <p14:creationId xmlns:p14="http://schemas.microsoft.com/office/powerpoint/2010/main" val="3511585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2B0D811-72CD-26E5-02BC-6130423A09A8}"/>
              </a:ext>
            </a:extLst>
          </p:cNvPr>
          <p:cNvSpPr>
            <a:spLocks noGrp="1"/>
          </p:cNvSpPr>
          <p:nvPr>
            <p:ph type="title"/>
          </p:nvPr>
        </p:nvSpPr>
        <p:spPr>
          <a:xfrm>
            <a:off x="239697" y="284085"/>
            <a:ext cx="11691891" cy="1278385"/>
          </a:xfrm>
        </p:spPr>
        <p:txBody>
          <a:bodyPr>
            <a:normAutofit/>
          </a:bodyPr>
          <a:lstStyle/>
          <a:p>
            <a:pPr algn="ct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11.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Розрізняє</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приблизно</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 200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мільйонів</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різних</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запахів</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 і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може</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почути</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 запах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іншої</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тварини</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 на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відстані</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 до 1,5 км.</a:t>
            </a:r>
            <a:endParaRPr lang="uk-UA" b="1" dirty="0"/>
          </a:p>
        </p:txBody>
      </p:sp>
      <p:pic>
        <p:nvPicPr>
          <p:cNvPr id="7" name="Місце для вмісту 6">
            <a:extLst>
              <a:ext uri="{FF2B5EF4-FFF2-40B4-BE49-F238E27FC236}">
                <a16:creationId xmlns:a16="http://schemas.microsoft.com/office/drawing/2014/main" id="{EAED20B3-116C-D7BE-D679-09BC224D0479}"/>
              </a:ext>
            </a:extLst>
          </p:cNvPr>
          <p:cNvPicPr>
            <a:picLocks noGrp="1" noChangeAspect="1"/>
          </p:cNvPicPr>
          <p:nvPr>
            <p:ph idx="1"/>
          </p:nvPr>
        </p:nvPicPr>
        <p:blipFill>
          <a:blip r:embed="rId2"/>
          <a:stretch>
            <a:fillRect/>
          </a:stretch>
        </p:blipFill>
        <p:spPr>
          <a:xfrm>
            <a:off x="1373122" y="2072522"/>
            <a:ext cx="4304149" cy="2712955"/>
          </a:xfrm>
          <a:prstGeom prst="rect">
            <a:avLst/>
          </a:prstGeom>
        </p:spPr>
      </p:pic>
      <p:pic>
        <p:nvPicPr>
          <p:cNvPr id="8" name="Рисунок 7">
            <a:extLst>
              <a:ext uri="{FF2B5EF4-FFF2-40B4-BE49-F238E27FC236}">
                <a16:creationId xmlns:a16="http://schemas.microsoft.com/office/drawing/2014/main" id="{C5FD1A64-9A82-F013-38BC-20D7BA14995A}"/>
              </a:ext>
            </a:extLst>
          </p:cNvPr>
          <p:cNvPicPr>
            <a:picLocks noChangeAspect="1"/>
          </p:cNvPicPr>
          <p:nvPr/>
        </p:nvPicPr>
        <p:blipFill>
          <a:blip r:embed="rId3"/>
          <a:stretch>
            <a:fillRect/>
          </a:stretch>
        </p:blipFill>
        <p:spPr>
          <a:xfrm>
            <a:off x="7448365" y="3551068"/>
            <a:ext cx="4483223" cy="3058771"/>
          </a:xfrm>
          <a:prstGeom prst="rect">
            <a:avLst/>
          </a:prstGeom>
        </p:spPr>
      </p:pic>
      <p:sp>
        <p:nvSpPr>
          <p:cNvPr id="10" name="Прямокутник 9">
            <a:extLst>
              <a:ext uri="{FF2B5EF4-FFF2-40B4-BE49-F238E27FC236}">
                <a16:creationId xmlns:a16="http://schemas.microsoft.com/office/drawing/2014/main" id="{F28B2D6C-8EA6-566C-19F8-969FD828CBBF}"/>
              </a:ext>
            </a:extLst>
          </p:cNvPr>
          <p:cNvSpPr/>
          <p:nvPr/>
        </p:nvSpPr>
        <p:spPr>
          <a:xfrm>
            <a:off x="7448365" y="3551068"/>
            <a:ext cx="1242874" cy="4705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a:t>Вовк</a:t>
            </a:r>
          </a:p>
        </p:txBody>
      </p:sp>
    </p:spTree>
    <p:extLst>
      <p:ext uri="{BB962C8B-B14F-4D97-AF65-F5344CB8AC3E}">
        <p14:creationId xmlns:p14="http://schemas.microsoft.com/office/powerpoint/2010/main" val="550995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2B0D811-72CD-26E5-02BC-6130423A09A8}"/>
              </a:ext>
            </a:extLst>
          </p:cNvPr>
          <p:cNvSpPr>
            <a:spLocks noGrp="1"/>
          </p:cNvSpPr>
          <p:nvPr>
            <p:ph type="title"/>
          </p:nvPr>
        </p:nvSpPr>
        <p:spPr>
          <a:xfrm>
            <a:off x="239697" y="284085"/>
            <a:ext cx="11691891" cy="1278385"/>
          </a:xfrm>
        </p:spPr>
        <p:txBody>
          <a:bodyPr>
            <a:normAutofit/>
          </a:bodyPr>
          <a:lstStyle/>
          <a:p>
            <a:pPr algn="ct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12. В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лісі</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молодиця</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гуляє</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 на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всі</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 боки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поглядає</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 На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ній</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 шубка дорога. Вся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горить</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 мов золота.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Хвіст</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пухнастий</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 і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м’який</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Що</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 за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звір</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такий</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uk-UA" b="1" dirty="0"/>
          </a:p>
        </p:txBody>
      </p:sp>
      <p:pic>
        <p:nvPicPr>
          <p:cNvPr id="3" name="Рисунок 2">
            <a:extLst>
              <a:ext uri="{FF2B5EF4-FFF2-40B4-BE49-F238E27FC236}">
                <a16:creationId xmlns:a16="http://schemas.microsoft.com/office/drawing/2014/main" id="{D41ACEDE-7136-5404-68C6-EB47CC5D8DBC}"/>
              </a:ext>
            </a:extLst>
          </p:cNvPr>
          <p:cNvPicPr>
            <a:picLocks noChangeAspect="1"/>
          </p:cNvPicPr>
          <p:nvPr/>
        </p:nvPicPr>
        <p:blipFill>
          <a:blip r:embed="rId2"/>
          <a:stretch>
            <a:fillRect/>
          </a:stretch>
        </p:blipFill>
        <p:spPr>
          <a:xfrm>
            <a:off x="7368466" y="3630967"/>
            <a:ext cx="4563122" cy="3021571"/>
          </a:xfrm>
          <a:prstGeom prst="rect">
            <a:avLst/>
          </a:prstGeom>
        </p:spPr>
      </p:pic>
      <p:sp>
        <p:nvSpPr>
          <p:cNvPr id="4" name="Прямокутник 3">
            <a:extLst>
              <a:ext uri="{FF2B5EF4-FFF2-40B4-BE49-F238E27FC236}">
                <a16:creationId xmlns:a16="http://schemas.microsoft.com/office/drawing/2014/main" id="{7651828C-CD0B-BB4E-C876-67309F2A84B9}"/>
              </a:ext>
            </a:extLst>
          </p:cNvPr>
          <p:cNvSpPr/>
          <p:nvPr/>
        </p:nvSpPr>
        <p:spPr>
          <a:xfrm>
            <a:off x="10617693" y="3630967"/>
            <a:ext cx="1313894" cy="5326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a:t>Лисиця</a:t>
            </a:r>
          </a:p>
        </p:txBody>
      </p:sp>
      <p:pic>
        <p:nvPicPr>
          <p:cNvPr id="9" name="Місце для вмісту 8">
            <a:extLst>
              <a:ext uri="{FF2B5EF4-FFF2-40B4-BE49-F238E27FC236}">
                <a16:creationId xmlns:a16="http://schemas.microsoft.com/office/drawing/2014/main" id="{59E21955-AE33-695B-4DBF-068428E8C336}"/>
              </a:ext>
            </a:extLst>
          </p:cNvPr>
          <p:cNvPicPr>
            <a:picLocks noGrp="1" noChangeAspect="1"/>
          </p:cNvPicPr>
          <p:nvPr>
            <p:ph idx="1"/>
          </p:nvPr>
        </p:nvPicPr>
        <p:blipFill>
          <a:blip r:embed="rId3"/>
          <a:stretch>
            <a:fillRect/>
          </a:stretch>
        </p:blipFill>
        <p:spPr>
          <a:xfrm>
            <a:off x="993531" y="1562470"/>
            <a:ext cx="5377658" cy="4038600"/>
          </a:xfrm>
          <a:prstGeom prst="rect">
            <a:avLst/>
          </a:prstGeom>
        </p:spPr>
      </p:pic>
    </p:spTree>
    <p:extLst>
      <p:ext uri="{BB962C8B-B14F-4D97-AF65-F5344CB8AC3E}">
        <p14:creationId xmlns:p14="http://schemas.microsoft.com/office/powerpoint/2010/main" val="2826002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A71A47C-6D02-1AA7-2187-B226BE71AB37}"/>
              </a:ext>
            </a:extLst>
          </p:cNvPr>
          <p:cNvSpPr txBox="1"/>
          <p:nvPr/>
        </p:nvSpPr>
        <p:spPr>
          <a:xfrm>
            <a:off x="257452" y="266330"/>
            <a:ext cx="11693371" cy="5674887"/>
          </a:xfrm>
          <a:prstGeom prst="rect">
            <a:avLst/>
          </a:prstGeom>
          <a:noFill/>
        </p:spPr>
        <p:txBody>
          <a:bodyPr wrap="square">
            <a:spAutoFit/>
          </a:bodyPr>
          <a:lstStyle/>
          <a:p>
            <a:pPr algn="ctr">
              <a:lnSpc>
                <a:spcPct val="107000"/>
              </a:lnSpc>
              <a:spcAft>
                <a:spcPts val="800"/>
              </a:spcAft>
            </a:pPr>
            <a:r>
              <a:rPr lang="uk-UA" sz="2400" b="1"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У дикій природі живе багато видів тварин, які потребують нашої уваги та охорони. Для цього створюють національні парки та заповідники. </a:t>
            </a:r>
            <a:endParaRPr lang="uk-UA" sz="2400" b="1"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uk-UA" sz="2400" b="1"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Дикі тварини зазвичай ведуть потаємний спосіб життя. Вони намагаються уникнути зустрічі з людьми. Завдяки добре розвиненому слуху та зору тварини помічають людей раніше, ніж вони їх. Але залишений твариною слід допоможе нам визначити вид тварини, розгадати таємниці життя звірів. Щоб з’ясувати, кому належить слід, треба знати, як виглядає тварина, де вона проживає та як пересувається.</a:t>
            </a:r>
            <a:endParaRPr lang="uk-UA" sz="2400" b="1"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p>
            <a:pPr algn="ctr"/>
            <a:r>
              <a:rPr lang="uk-UA" sz="2400" b="1" dirty="0">
                <a:solidFill>
                  <a:schemeClr val="accent1"/>
                </a:solidFill>
                <a:effectLst/>
                <a:latin typeface="Times New Roman" panose="02020603050405020304" pitchFamily="18" charset="0"/>
                <a:ea typeface="Calibri" panose="020F0502020204030204" pitchFamily="34" charset="0"/>
              </a:rPr>
              <a:t>Ми з вами познайомимося із тваринами, які живуть на території Чорнобильського радіаційно-екологічного біосферного заповідника за допомогою екологічної гри «Знайди сліди тварин».</a:t>
            </a:r>
          </a:p>
          <a:p>
            <a:pPr algn="ctr"/>
            <a:r>
              <a:rPr lang="uk-UA" sz="2400" b="1" dirty="0">
                <a:solidFill>
                  <a:schemeClr val="accent1"/>
                </a:solidFill>
                <a:effectLst/>
                <a:latin typeface="Times New Roman" panose="02020603050405020304" pitchFamily="18" charset="0"/>
                <a:ea typeface="Calibri" panose="020F0502020204030204" pitchFamily="34" charset="0"/>
              </a:rPr>
              <a:t> Правила гри прості: кожен учасник повинен правильно визначити зображений слід дикої тварини, прочитавши деякі факти з їхнього життя. У нас 12 видів диких тварин, отже: </a:t>
            </a:r>
            <a:endParaRPr lang="uk-UA" sz="2400" b="1" dirty="0">
              <a:solidFill>
                <a:schemeClr val="accent1"/>
              </a:solidFill>
            </a:endParaRPr>
          </a:p>
        </p:txBody>
      </p:sp>
    </p:spTree>
    <p:extLst>
      <p:ext uri="{BB962C8B-B14F-4D97-AF65-F5344CB8AC3E}">
        <p14:creationId xmlns:p14="http://schemas.microsoft.com/office/powerpoint/2010/main" val="41560579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2B0D811-72CD-26E5-02BC-6130423A09A8}"/>
              </a:ext>
            </a:extLst>
          </p:cNvPr>
          <p:cNvSpPr>
            <a:spLocks noGrp="1"/>
          </p:cNvSpPr>
          <p:nvPr>
            <p:ph type="title"/>
          </p:nvPr>
        </p:nvSpPr>
        <p:spPr>
          <a:xfrm>
            <a:off x="239697" y="284085"/>
            <a:ext cx="11691891" cy="1681875"/>
          </a:xfrm>
        </p:spPr>
        <p:txBody>
          <a:bodyPr>
            <a:normAutofit fontScale="90000"/>
          </a:bodyPr>
          <a:lstStyle/>
          <a:p>
            <a:pPr algn="ctr"/>
            <a:r>
              <a:rPr lang="uk-UA" sz="3100" b="1" dirty="0">
                <a:effectLst/>
                <a:latin typeface="Times New Roman" panose="02020603050405020304" pitchFamily="18" charset="0"/>
                <a:ea typeface="Calibri" panose="020F0502020204030204" pitchFamily="34" charset="0"/>
                <a:cs typeface="Times New Roman" panose="02020603050405020304" pitchFamily="18" charset="0"/>
              </a:rPr>
              <a:t>1. Велика </a:t>
            </a:r>
            <a:r>
              <a:rPr lang="uk-UA" sz="3100" b="1" dirty="0" err="1">
                <a:effectLst/>
                <a:latin typeface="Times New Roman" panose="02020603050405020304" pitchFamily="18" charset="0"/>
                <a:ea typeface="Calibri" panose="020F0502020204030204" pitchFamily="34" charset="0"/>
                <a:cs typeface="Times New Roman" panose="02020603050405020304" pitchFamily="18" charset="0"/>
              </a:rPr>
              <a:t>миролюбива</a:t>
            </a:r>
            <a:r>
              <a:rPr lang="uk-UA" sz="3100" b="1" dirty="0">
                <a:effectLst/>
                <a:latin typeface="Times New Roman" panose="02020603050405020304" pitchFamily="18" charset="0"/>
                <a:ea typeface="Calibri" panose="020F0502020204030204" pitchFamily="34" charset="0"/>
                <a:cs typeface="Times New Roman" panose="02020603050405020304" pitchFamily="18" charset="0"/>
              </a:rPr>
              <a:t> тварина, вправний будівельник, облаштовує поблизу головного входу житла «солярій-ліжко». За одне полювання з’їдає понад 60 жаб.</a:t>
            </a:r>
            <a:r>
              <a:rPr lang="uk-UA" sz="1800" b="1" dirty="0">
                <a:effectLst/>
                <a:latin typeface="Times New Roman" panose="02020603050405020304" pitchFamily="18" charset="0"/>
                <a:ea typeface="Calibri" panose="020F0502020204030204" pitchFamily="34" charset="0"/>
                <a:cs typeface="Times New Roman" panose="02020603050405020304" pitchFamily="18" charset="0"/>
              </a:rPr>
              <a:t> </a:t>
            </a:r>
            <a:br>
              <a:rPr lang="uk-UA" sz="1800" b="1" dirty="0">
                <a:effectLst/>
                <a:latin typeface="Calibri" panose="020F0502020204030204" pitchFamily="34" charset="0"/>
                <a:ea typeface="Calibri" panose="020F0502020204030204" pitchFamily="34" charset="0"/>
                <a:cs typeface="Times New Roman" panose="02020603050405020304" pitchFamily="18" charset="0"/>
              </a:rPr>
            </a:br>
            <a:endParaRPr lang="uk-UA" b="1" dirty="0"/>
          </a:p>
        </p:txBody>
      </p:sp>
      <p:pic>
        <p:nvPicPr>
          <p:cNvPr id="4" name="Місце для вмісту 3">
            <a:extLst>
              <a:ext uri="{FF2B5EF4-FFF2-40B4-BE49-F238E27FC236}">
                <a16:creationId xmlns:a16="http://schemas.microsoft.com/office/drawing/2014/main" id="{01835D8D-A55A-F90E-60EA-1AA8526664D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97532" y="1755560"/>
            <a:ext cx="2161282" cy="4038600"/>
          </a:xfrm>
          <a:prstGeom prst="rect">
            <a:avLst/>
          </a:prstGeom>
          <a:noFill/>
          <a:ln>
            <a:noFill/>
          </a:ln>
        </p:spPr>
      </p:pic>
      <p:pic>
        <p:nvPicPr>
          <p:cNvPr id="5" name="Рисунок 4">
            <a:extLst>
              <a:ext uri="{FF2B5EF4-FFF2-40B4-BE49-F238E27FC236}">
                <a16:creationId xmlns:a16="http://schemas.microsoft.com/office/drawing/2014/main" id="{82FAF752-99D7-4D85-675F-A9328C1D214F}"/>
              </a:ext>
            </a:extLst>
          </p:cNvPr>
          <p:cNvPicPr>
            <a:picLocks noChangeAspect="1"/>
          </p:cNvPicPr>
          <p:nvPr/>
        </p:nvPicPr>
        <p:blipFill>
          <a:blip r:embed="rId3"/>
          <a:stretch>
            <a:fillRect/>
          </a:stretch>
        </p:blipFill>
        <p:spPr>
          <a:xfrm>
            <a:off x="7139717" y="3315192"/>
            <a:ext cx="4791871" cy="3334801"/>
          </a:xfrm>
          <a:prstGeom prst="rect">
            <a:avLst/>
          </a:prstGeom>
        </p:spPr>
      </p:pic>
      <p:sp>
        <p:nvSpPr>
          <p:cNvPr id="6" name="Прямокутник 5">
            <a:extLst>
              <a:ext uri="{FF2B5EF4-FFF2-40B4-BE49-F238E27FC236}">
                <a16:creationId xmlns:a16="http://schemas.microsoft.com/office/drawing/2014/main" id="{4BA75D47-C6B2-216D-C353-F873B3B7B594}"/>
              </a:ext>
            </a:extLst>
          </p:cNvPr>
          <p:cNvSpPr/>
          <p:nvPr/>
        </p:nvSpPr>
        <p:spPr>
          <a:xfrm>
            <a:off x="7139717" y="3315193"/>
            <a:ext cx="1844485" cy="4578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a:t>Борсук</a:t>
            </a:r>
          </a:p>
        </p:txBody>
      </p:sp>
    </p:spTree>
    <p:extLst>
      <p:ext uri="{BB962C8B-B14F-4D97-AF65-F5344CB8AC3E}">
        <p14:creationId xmlns:p14="http://schemas.microsoft.com/office/powerpoint/2010/main" val="555409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2B0D811-72CD-26E5-02BC-6130423A09A8}"/>
              </a:ext>
            </a:extLst>
          </p:cNvPr>
          <p:cNvSpPr>
            <a:spLocks noGrp="1"/>
          </p:cNvSpPr>
          <p:nvPr>
            <p:ph type="title"/>
          </p:nvPr>
        </p:nvSpPr>
        <p:spPr>
          <a:xfrm>
            <a:off x="239697" y="284085"/>
            <a:ext cx="11691891" cy="1681875"/>
          </a:xfrm>
        </p:spPr>
        <p:txBody>
          <a:bodyPr>
            <a:normAutofit/>
          </a:bodyPr>
          <a:lstStyle/>
          <a:p>
            <a:pPr algn="ct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2.</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Єдина</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 тварина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із</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сімейства</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Куницевих</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 яка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пристосувалася</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 до водного способу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життя</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Дуже</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 любить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гратися</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рибою</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Хижак</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a:t>
            </a:r>
            <a:br>
              <a:rPr lang="uk-UA" sz="1800" b="1" dirty="0">
                <a:effectLst/>
                <a:latin typeface="Calibri" panose="020F0502020204030204" pitchFamily="34" charset="0"/>
                <a:ea typeface="Calibri" panose="020F0502020204030204" pitchFamily="34" charset="0"/>
                <a:cs typeface="Times New Roman" panose="02020603050405020304" pitchFamily="18" charset="0"/>
              </a:rPr>
            </a:br>
            <a:endParaRPr lang="uk-UA" b="1" dirty="0"/>
          </a:p>
        </p:txBody>
      </p:sp>
      <p:pic>
        <p:nvPicPr>
          <p:cNvPr id="3" name="Рисунок 2">
            <a:extLst>
              <a:ext uri="{FF2B5EF4-FFF2-40B4-BE49-F238E27FC236}">
                <a16:creationId xmlns:a16="http://schemas.microsoft.com/office/drawing/2014/main" id="{299D1BE6-CC11-3BCD-4463-12BCBD42F760}"/>
              </a:ext>
            </a:extLst>
          </p:cNvPr>
          <p:cNvPicPr>
            <a:picLocks noChangeAspect="1"/>
          </p:cNvPicPr>
          <p:nvPr/>
        </p:nvPicPr>
        <p:blipFill>
          <a:blip r:embed="rId2"/>
          <a:stretch>
            <a:fillRect/>
          </a:stretch>
        </p:blipFill>
        <p:spPr>
          <a:xfrm>
            <a:off x="7054365" y="2852703"/>
            <a:ext cx="4877223" cy="3798137"/>
          </a:xfrm>
          <a:prstGeom prst="rect">
            <a:avLst/>
          </a:prstGeom>
        </p:spPr>
      </p:pic>
      <p:pic>
        <p:nvPicPr>
          <p:cNvPr id="8" name="Місце для вмісту 7">
            <a:extLst>
              <a:ext uri="{FF2B5EF4-FFF2-40B4-BE49-F238E27FC236}">
                <a16:creationId xmlns:a16="http://schemas.microsoft.com/office/drawing/2014/main" id="{B4F85EA1-0587-B4ED-5710-028E85E1FC1C}"/>
              </a:ext>
            </a:extLst>
          </p:cNvPr>
          <p:cNvPicPr>
            <a:picLocks noGrp="1" noChangeAspect="1"/>
          </p:cNvPicPr>
          <p:nvPr>
            <p:ph idx="1"/>
          </p:nvPr>
        </p:nvPicPr>
        <p:blipFill>
          <a:blip r:embed="rId3"/>
          <a:stretch>
            <a:fillRect/>
          </a:stretch>
        </p:blipFill>
        <p:spPr>
          <a:xfrm>
            <a:off x="2785684" y="2191229"/>
            <a:ext cx="1420491" cy="2560542"/>
          </a:xfrm>
          <a:prstGeom prst="rect">
            <a:avLst/>
          </a:prstGeom>
        </p:spPr>
      </p:pic>
      <p:sp>
        <p:nvSpPr>
          <p:cNvPr id="9" name="Прямокутник 8">
            <a:extLst>
              <a:ext uri="{FF2B5EF4-FFF2-40B4-BE49-F238E27FC236}">
                <a16:creationId xmlns:a16="http://schemas.microsoft.com/office/drawing/2014/main" id="{44965EAD-2C9F-3B17-AE5C-DB040E5872EC}"/>
              </a:ext>
            </a:extLst>
          </p:cNvPr>
          <p:cNvSpPr/>
          <p:nvPr/>
        </p:nvSpPr>
        <p:spPr>
          <a:xfrm>
            <a:off x="7054365" y="2852704"/>
            <a:ext cx="1725651" cy="503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a:t>Видра</a:t>
            </a:r>
          </a:p>
        </p:txBody>
      </p:sp>
    </p:spTree>
    <p:extLst>
      <p:ext uri="{BB962C8B-B14F-4D97-AF65-F5344CB8AC3E}">
        <p14:creationId xmlns:p14="http://schemas.microsoft.com/office/powerpoint/2010/main" val="261791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2B0D811-72CD-26E5-02BC-6130423A09A8}"/>
              </a:ext>
            </a:extLst>
          </p:cNvPr>
          <p:cNvSpPr>
            <a:spLocks noGrp="1"/>
          </p:cNvSpPr>
          <p:nvPr>
            <p:ph type="title"/>
          </p:nvPr>
        </p:nvSpPr>
        <p:spPr>
          <a:xfrm>
            <a:off x="239697" y="284085"/>
            <a:ext cx="11691891" cy="1681875"/>
          </a:xfrm>
        </p:spPr>
        <p:txBody>
          <a:bodyPr>
            <a:normAutofit/>
          </a:bodyPr>
          <a:lstStyle/>
          <a:p>
            <a:pPr algn="ct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 3. Сильна тварина.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Її</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боїться</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навіть</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вовк</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Здатна</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 одним ударом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передні</a:t>
            </a:r>
            <a:r>
              <a:rPr lang="uk-UA" sz="2800" b="1" dirty="0">
                <a:latin typeface="Times New Roman" panose="02020603050405020304" pitchFamily="18" charset="0"/>
                <a:ea typeface="Calibri" panose="020F0502020204030204" pitchFamily="34" charset="0"/>
                <a:cs typeface="Times New Roman" panose="02020603050405020304" pitchFamily="18" charset="0"/>
              </a:rPr>
              <a:t>х</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кінцівок</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убити</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 не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тільки</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людину</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 а й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ведмедя</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a:t>
            </a:r>
            <a:br>
              <a:rPr lang="uk-UA" sz="1800" b="1" dirty="0">
                <a:effectLst/>
                <a:latin typeface="Calibri" panose="020F0502020204030204" pitchFamily="34" charset="0"/>
                <a:ea typeface="Calibri" panose="020F0502020204030204" pitchFamily="34" charset="0"/>
                <a:cs typeface="Times New Roman" panose="02020603050405020304" pitchFamily="18" charset="0"/>
              </a:rPr>
            </a:br>
            <a:endParaRPr lang="uk-UA" b="1" dirty="0"/>
          </a:p>
        </p:txBody>
      </p:sp>
      <p:pic>
        <p:nvPicPr>
          <p:cNvPr id="6" name="Місце для вмісту 5">
            <a:extLst>
              <a:ext uri="{FF2B5EF4-FFF2-40B4-BE49-F238E27FC236}">
                <a16:creationId xmlns:a16="http://schemas.microsoft.com/office/drawing/2014/main" id="{677BA558-E59F-8825-8E0C-4EA18DFAA746}"/>
              </a:ext>
            </a:extLst>
          </p:cNvPr>
          <p:cNvPicPr>
            <a:picLocks noGrp="1" noChangeAspect="1"/>
          </p:cNvPicPr>
          <p:nvPr>
            <p:ph idx="1"/>
          </p:nvPr>
        </p:nvPicPr>
        <p:blipFill>
          <a:blip r:embed="rId2"/>
          <a:stretch>
            <a:fillRect/>
          </a:stretch>
        </p:blipFill>
        <p:spPr>
          <a:xfrm>
            <a:off x="1607719" y="1965960"/>
            <a:ext cx="3865199" cy="2536156"/>
          </a:xfrm>
          <a:prstGeom prst="rect">
            <a:avLst/>
          </a:prstGeom>
        </p:spPr>
      </p:pic>
      <p:pic>
        <p:nvPicPr>
          <p:cNvPr id="7" name="Рисунок 6">
            <a:extLst>
              <a:ext uri="{FF2B5EF4-FFF2-40B4-BE49-F238E27FC236}">
                <a16:creationId xmlns:a16="http://schemas.microsoft.com/office/drawing/2014/main" id="{A74AE093-8078-DC1B-35D9-32F0E45BBEA4}"/>
              </a:ext>
            </a:extLst>
          </p:cNvPr>
          <p:cNvPicPr>
            <a:picLocks noChangeAspect="1"/>
          </p:cNvPicPr>
          <p:nvPr/>
        </p:nvPicPr>
        <p:blipFill>
          <a:blip r:embed="rId3"/>
          <a:stretch>
            <a:fillRect/>
          </a:stretch>
        </p:blipFill>
        <p:spPr>
          <a:xfrm>
            <a:off x="7226423" y="3429001"/>
            <a:ext cx="4705165" cy="3144914"/>
          </a:xfrm>
          <a:prstGeom prst="rect">
            <a:avLst/>
          </a:prstGeom>
        </p:spPr>
      </p:pic>
      <p:sp>
        <p:nvSpPr>
          <p:cNvPr id="10" name="Прямокутник 9">
            <a:extLst>
              <a:ext uri="{FF2B5EF4-FFF2-40B4-BE49-F238E27FC236}">
                <a16:creationId xmlns:a16="http://schemas.microsoft.com/office/drawing/2014/main" id="{B9D6EEDE-BF5A-A30E-6DFC-1BF6106EAB12}"/>
              </a:ext>
            </a:extLst>
          </p:cNvPr>
          <p:cNvSpPr/>
          <p:nvPr/>
        </p:nvSpPr>
        <p:spPr>
          <a:xfrm>
            <a:off x="7226423" y="3428999"/>
            <a:ext cx="1535837" cy="4705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a:t>Лось</a:t>
            </a:r>
          </a:p>
        </p:txBody>
      </p:sp>
    </p:spTree>
    <p:extLst>
      <p:ext uri="{BB962C8B-B14F-4D97-AF65-F5344CB8AC3E}">
        <p14:creationId xmlns:p14="http://schemas.microsoft.com/office/powerpoint/2010/main" val="1326171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2B0D811-72CD-26E5-02BC-6130423A09A8}"/>
              </a:ext>
            </a:extLst>
          </p:cNvPr>
          <p:cNvSpPr>
            <a:spLocks noGrp="1"/>
          </p:cNvSpPr>
          <p:nvPr>
            <p:ph type="title"/>
          </p:nvPr>
        </p:nvSpPr>
        <p:spPr>
          <a:xfrm>
            <a:off x="239697" y="284085"/>
            <a:ext cx="11691891" cy="1681875"/>
          </a:xfrm>
        </p:spPr>
        <p:txBody>
          <a:bodyPr>
            <a:normAutofit/>
          </a:bodyPr>
          <a:lstStyle/>
          <a:p>
            <a:pPr algn="ct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 4.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Хвіст</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цього</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будівника</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слугує</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 і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кермом</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 і веслом, а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ще</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 в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нього</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накопичується</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 жир на зиму.</a:t>
            </a:r>
            <a:br>
              <a:rPr lang="uk-UA" sz="1800" b="1" dirty="0">
                <a:effectLst/>
                <a:latin typeface="Calibri" panose="020F0502020204030204" pitchFamily="34" charset="0"/>
                <a:ea typeface="Calibri" panose="020F0502020204030204" pitchFamily="34" charset="0"/>
                <a:cs typeface="Times New Roman" panose="02020603050405020304" pitchFamily="18" charset="0"/>
              </a:rPr>
            </a:br>
            <a:endParaRPr lang="uk-UA" b="1" dirty="0"/>
          </a:p>
        </p:txBody>
      </p:sp>
      <p:pic>
        <p:nvPicPr>
          <p:cNvPr id="3" name="Рисунок 2">
            <a:extLst>
              <a:ext uri="{FF2B5EF4-FFF2-40B4-BE49-F238E27FC236}">
                <a16:creationId xmlns:a16="http://schemas.microsoft.com/office/drawing/2014/main" id="{55CC7D06-8BC4-1551-542B-635AC4057DCB}"/>
              </a:ext>
            </a:extLst>
          </p:cNvPr>
          <p:cNvPicPr>
            <a:picLocks noChangeAspect="1"/>
          </p:cNvPicPr>
          <p:nvPr/>
        </p:nvPicPr>
        <p:blipFill>
          <a:blip r:embed="rId2"/>
          <a:stretch>
            <a:fillRect/>
          </a:stretch>
        </p:blipFill>
        <p:spPr>
          <a:xfrm>
            <a:off x="7812350" y="3429000"/>
            <a:ext cx="4139953" cy="3211015"/>
          </a:xfrm>
          <a:prstGeom prst="rect">
            <a:avLst/>
          </a:prstGeom>
        </p:spPr>
      </p:pic>
      <p:sp>
        <p:nvSpPr>
          <p:cNvPr id="4" name="Прямокутник 3">
            <a:extLst>
              <a:ext uri="{FF2B5EF4-FFF2-40B4-BE49-F238E27FC236}">
                <a16:creationId xmlns:a16="http://schemas.microsoft.com/office/drawing/2014/main" id="{1108A817-FF2B-B3DD-8D50-FBC84EE40683}"/>
              </a:ext>
            </a:extLst>
          </p:cNvPr>
          <p:cNvSpPr/>
          <p:nvPr/>
        </p:nvSpPr>
        <p:spPr>
          <a:xfrm>
            <a:off x="7812350" y="6187736"/>
            <a:ext cx="1367161" cy="4522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a:t>Бобер</a:t>
            </a:r>
          </a:p>
        </p:txBody>
      </p:sp>
      <p:pic>
        <p:nvPicPr>
          <p:cNvPr id="9" name="Місце для вмісту 8">
            <a:extLst>
              <a:ext uri="{FF2B5EF4-FFF2-40B4-BE49-F238E27FC236}">
                <a16:creationId xmlns:a16="http://schemas.microsoft.com/office/drawing/2014/main" id="{4E0B3FD7-73A2-5A0F-577D-FE60FB797230}"/>
              </a:ext>
            </a:extLst>
          </p:cNvPr>
          <p:cNvPicPr>
            <a:picLocks noGrp="1" noChangeAspect="1"/>
          </p:cNvPicPr>
          <p:nvPr>
            <p:ph idx="1"/>
          </p:nvPr>
        </p:nvPicPr>
        <p:blipFill>
          <a:blip r:embed="rId3"/>
          <a:stretch>
            <a:fillRect/>
          </a:stretch>
        </p:blipFill>
        <p:spPr>
          <a:xfrm>
            <a:off x="2008800" y="2490134"/>
            <a:ext cx="2743438" cy="1877731"/>
          </a:xfrm>
          <a:prstGeom prst="rect">
            <a:avLst/>
          </a:prstGeom>
        </p:spPr>
      </p:pic>
    </p:spTree>
    <p:extLst>
      <p:ext uri="{BB962C8B-B14F-4D97-AF65-F5344CB8AC3E}">
        <p14:creationId xmlns:p14="http://schemas.microsoft.com/office/powerpoint/2010/main" val="2425240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2B0D811-72CD-26E5-02BC-6130423A09A8}"/>
              </a:ext>
            </a:extLst>
          </p:cNvPr>
          <p:cNvSpPr>
            <a:spLocks noGrp="1"/>
          </p:cNvSpPr>
          <p:nvPr>
            <p:ph type="title"/>
          </p:nvPr>
        </p:nvSpPr>
        <p:spPr>
          <a:xfrm>
            <a:off x="239697" y="284085"/>
            <a:ext cx="11691891" cy="1278385"/>
          </a:xfrm>
        </p:spPr>
        <p:txBody>
          <a:bodyPr>
            <a:normAutofit/>
          </a:bodyPr>
          <a:lstStyle/>
          <a:p>
            <a:pPr algn="ct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5. Чий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пухнастий</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рудий</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хвіст</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слугує</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своїй</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господині</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парашутом</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 </a:t>
            </a:r>
            <a:br>
              <a:rPr lang="ru-RU" sz="2800" b="1" dirty="0">
                <a:effectLst/>
                <a:latin typeface="Times New Roman" panose="02020603050405020304" pitchFamily="18" charset="0"/>
                <a:ea typeface="Calibri" panose="020F0502020204030204" pitchFamily="34" charset="0"/>
                <a:cs typeface="Times New Roman" panose="02020603050405020304" pitchFamily="18" charset="0"/>
              </a:rPr>
            </a:b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під</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 час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стрибків</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uk-UA" b="1" dirty="0"/>
          </a:p>
        </p:txBody>
      </p:sp>
      <p:pic>
        <p:nvPicPr>
          <p:cNvPr id="7" name="Місце для вмісту 6">
            <a:extLst>
              <a:ext uri="{FF2B5EF4-FFF2-40B4-BE49-F238E27FC236}">
                <a16:creationId xmlns:a16="http://schemas.microsoft.com/office/drawing/2014/main" id="{466E5D2D-E2AC-A64A-2A73-A2AE45151157}"/>
              </a:ext>
            </a:extLst>
          </p:cNvPr>
          <p:cNvPicPr>
            <a:picLocks noGrp="1" noChangeAspect="1"/>
          </p:cNvPicPr>
          <p:nvPr>
            <p:ph idx="1"/>
          </p:nvPr>
        </p:nvPicPr>
        <p:blipFill>
          <a:blip r:embed="rId2"/>
          <a:stretch>
            <a:fillRect/>
          </a:stretch>
        </p:blipFill>
        <p:spPr>
          <a:xfrm>
            <a:off x="1501862" y="2008296"/>
            <a:ext cx="2603218" cy="2627604"/>
          </a:xfrm>
          <a:prstGeom prst="rect">
            <a:avLst/>
          </a:prstGeom>
        </p:spPr>
      </p:pic>
      <p:pic>
        <p:nvPicPr>
          <p:cNvPr id="8" name="Рисунок 7">
            <a:extLst>
              <a:ext uri="{FF2B5EF4-FFF2-40B4-BE49-F238E27FC236}">
                <a16:creationId xmlns:a16="http://schemas.microsoft.com/office/drawing/2014/main" id="{7A3607FA-6ABD-6B64-802F-1911F32032D8}"/>
              </a:ext>
            </a:extLst>
          </p:cNvPr>
          <p:cNvPicPr>
            <a:picLocks noChangeAspect="1"/>
          </p:cNvPicPr>
          <p:nvPr/>
        </p:nvPicPr>
        <p:blipFill>
          <a:blip r:embed="rId3"/>
          <a:stretch>
            <a:fillRect/>
          </a:stretch>
        </p:blipFill>
        <p:spPr>
          <a:xfrm>
            <a:off x="7102137" y="3568823"/>
            <a:ext cx="4829450" cy="3099775"/>
          </a:xfrm>
          <a:prstGeom prst="rect">
            <a:avLst/>
          </a:prstGeom>
        </p:spPr>
      </p:pic>
      <p:sp>
        <p:nvSpPr>
          <p:cNvPr id="10" name="Прямокутник 9">
            <a:extLst>
              <a:ext uri="{FF2B5EF4-FFF2-40B4-BE49-F238E27FC236}">
                <a16:creationId xmlns:a16="http://schemas.microsoft.com/office/drawing/2014/main" id="{7B14D776-2907-BF96-71F6-AE4759DBF8C4}"/>
              </a:ext>
            </a:extLst>
          </p:cNvPr>
          <p:cNvSpPr/>
          <p:nvPr/>
        </p:nvSpPr>
        <p:spPr>
          <a:xfrm>
            <a:off x="7102137" y="3568823"/>
            <a:ext cx="1402671" cy="5060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a:t>Білка</a:t>
            </a:r>
          </a:p>
        </p:txBody>
      </p:sp>
    </p:spTree>
    <p:extLst>
      <p:ext uri="{BB962C8B-B14F-4D97-AF65-F5344CB8AC3E}">
        <p14:creationId xmlns:p14="http://schemas.microsoft.com/office/powerpoint/2010/main" val="3876281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2B0D811-72CD-26E5-02BC-6130423A09A8}"/>
              </a:ext>
            </a:extLst>
          </p:cNvPr>
          <p:cNvSpPr>
            <a:spLocks noGrp="1"/>
          </p:cNvSpPr>
          <p:nvPr>
            <p:ph type="title"/>
          </p:nvPr>
        </p:nvSpPr>
        <p:spPr>
          <a:xfrm>
            <a:off x="239697" y="284085"/>
            <a:ext cx="11691891" cy="1278385"/>
          </a:xfrm>
        </p:spPr>
        <p:txBody>
          <a:bodyPr>
            <a:normAutofit/>
          </a:bodyPr>
          <a:lstStyle/>
          <a:p>
            <a:pPr algn="ct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6.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Існує</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 легенда,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що</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 на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цю</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 тварину не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діє</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отрута</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 гадюки.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Насправді</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 укус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змії</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 у мордочку, ногу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або</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 животик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може</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 бути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смертельним</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 для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цієї</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тварини</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uk-UA" b="1" dirty="0"/>
          </a:p>
        </p:txBody>
      </p:sp>
      <p:pic>
        <p:nvPicPr>
          <p:cNvPr id="3" name="Рисунок 2">
            <a:extLst>
              <a:ext uri="{FF2B5EF4-FFF2-40B4-BE49-F238E27FC236}">
                <a16:creationId xmlns:a16="http://schemas.microsoft.com/office/drawing/2014/main" id="{318314D5-B77F-0A26-993C-A95D59B917E0}"/>
              </a:ext>
            </a:extLst>
          </p:cNvPr>
          <p:cNvPicPr>
            <a:picLocks noChangeAspect="1"/>
          </p:cNvPicPr>
          <p:nvPr/>
        </p:nvPicPr>
        <p:blipFill>
          <a:blip r:embed="rId2"/>
          <a:stretch>
            <a:fillRect/>
          </a:stretch>
        </p:blipFill>
        <p:spPr>
          <a:xfrm>
            <a:off x="7288567" y="3429000"/>
            <a:ext cx="4663736" cy="3163106"/>
          </a:xfrm>
          <a:prstGeom prst="rect">
            <a:avLst/>
          </a:prstGeom>
        </p:spPr>
      </p:pic>
      <p:sp>
        <p:nvSpPr>
          <p:cNvPr id="4" name="Прямокутник 3">
            <a:extLst>
              <a:ext uri="{FF2B5EF4-FFF2-40B4-BE49-F238E27FC236}">
                <a16:creationId xmlns:a16="http://schemas.microsoft.com/office/drawing/2014/main" id="{AD8607E6-A7B6-2D78-869C-0BAEC6470DD2}"/>
              </a:ext>
            </a:extLst>
          </p:cNvPr>
          <p:cNvSpPr/>
          <p:nvPr/>
        </p:nvSpPr>
        <p:spPr>
          <a:xfrm>
            <a:off x="7288567" y="3417902"/>
            <a:ext cx="1322773" cy="4261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a:t>Їжак</a:t>
            </a:r>
          </a:p>
        </p:txBody>
      </p:sp>
      <p:pic>
        <p:nvPicPr>
          <p:cNvPr id="9" name="Місце для вмісту 8">
            <a:extLst>
              <a:ext uri="{FF2B5EF4-FFF2-40B4-BE49-F238E27FC236}">
                <a16:creationId xmlns:a16="http://schemas.microsoft.com/office/drawing/2014/main" id="{4571B025-1E0D-A7A4-AA4D-AE03E36DB5C2}"/>
              </a:ext>
            </a:extLst>
          </p:cNvPr>
          <p:cNvPicPr>
            <a:picLocks noGrp="1" noChangeAspect="1"/>
          </p:cNvPicPr>
          <p:nvPr>
            <p:ph idx="1"/>
          </p:nvPr>
        </p:nvPicPr>
        <p:blipFill>
          <a:blip r:embed="rId3"/>
          <a:stretch>
            <a:fillRect/>
          </a:stretch>
        </p:blipFill>
        <p:spPr>
          <a:xfrm>
            <a:off x="1576701" y="1963565"/>
            <a:ext cx="3962743" cy="3334801"/>
          </a:xfrm>
          <a:prstGeom prst="rect">
            <a:avLst/>
          </a:prstGeom>
        </p:spPr>
      </p:pic>
    </p:spTree>
    <p:extLst>
      <p:ext uri="{BB962C8B-B14F-4D97-AF65-F5344CB8AC3E}">
        <p14:creationId xmlns:p14="http://schemas.microsoft.com/office/powerpoint/2010/main" val="3864714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2B0D811-72CD-26E5-02BC-6130423A09A8}"/>
              </a:ext>
            </a:extLst>
          </p:cNvPr>
          <p:cNvSpPr>
            <a:spLocks noGrp="1"/>
          </p:cNvSpPr>
          <p:nvPr>
            <p:ph type="title"/>
          </p:nvPr>
        </p:nvSpPr>
        <p:spPr>
          <a:xfrm>
            <a:off x="239697" y="284085"/>
            <a:ext cx="11691891" cy="1278385"/>
          </a:xfrm>
        </p:spPr>
        <p:txBody>
          <a:bodyPr>
            <a:normAutofit/>
          </a:bodyPr>
          <a:lstStyle/>
          <a:p>
            <a:pPr algn="ct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7.В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якої</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тварини</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під</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 час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бігу</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задні</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лапи</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випереджають</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2800" b="1" dirty="0" err="1">
                <a:effectLst/>
                <a:latin typeface="Times New Roman" panose="02020603050405020304" pitchFamily="18" charset="0"/>
                <a:ea typeface="Calibri" panose="020F0502020204030204" pitchFamily="34" charset="0"/>
                <a:cs typeface="Times New Roman" panose="02020603050405020304" pitchFamily="18" charset="0"/>
              </a:rPr>
              <a:t>передні</a:t>
            </a: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uk-UA" b="1" dirty="0"/>
          </a:p>
        </p:txBody>
      </p:sp>
      <p:pic>
        <p:nvPicPr>
          <p:cNvPr id="7" name="Місце для вмісту 6">
            <a:extLst>
              <a:ext uri="{FF2B5EF4-FFF2-40B4-BE49-F238E27FC236}">
                <a16:creationId xmlns:a16="http://schemas.microsoft.com/office/drawing/2014/main" id="{5EF511A7-FF34-1826-2CC1-B05BA3E54550}"/>
              </a:ext>
            </a:extLst>
          </p:cNvPr>
          <p:cNvPicPr>
            <a:picLocks noGrp="1" noChangeAspect="1"/>
          </p:cNvPicPr>
          <p:nvPr>
            <p:ph idx="1"/>
          </p:nvPr>
        </p:nvPicPr>
        <p:blipFill>
          <a:blip r:embed="rId2"/>
          <a:stretch>
            <a:fillRect/>
          </a:stretch>
        </p:blipFill>
        <p:spPr>
          <a:xfrm>
            <a:off x="2231229" y="2055328"/>
            <a:ext cx="3115326" cy="2725148"/>
          </a:xfrm>
          <a:prstGeom prst="rect">
            <a:avLst/>
          </a:prstGeom>
        </p:spPr>
      </p:pic>
      <p:pic>
        <p:nvPicPr>
          <p:cNvPr id="8" name="Рисунок 7">
            <a:extLst>
              <a:ext uri="{FF2B5EF4-FFF2-40B4-BE49-F238E27FC236}">
                <a16:creationId xmlns:a16="http://schemas.microsoft.com/office/drawing/2014/main" id="{6E07528D-9F60-D909-B096-BEC9B7B566BE}"/>
              </a:ext>
            </a:extLst>
          </p:cNvPr>
          <p:cNvPicPr>
            <a:picLocks noChangeAspect="1"/>
          </p:cNvPicPr>
          <p:nvPr/>
        </p:nvPicPr>
        <p:blipFill>
          <a:blip r:embed="rId3"/>
          <a:stretch>
            <a:fillRect/>
          </a:stretch>
        </p:blipFill>
        <p:spPr>
          <a:xfrm>
            <a:off x="7510509" y="3604334"/>
            <a:ext cx="4495680" cy="3049274"/>
          </a:xfrm>
          <a:prstGeom prst="rect">
            <a:avLst/>
          </a:prstGeom>
        </p:spPr>
      </p:pic>
      <p:sp>
        <p:nvSpPr>
          <p:cNvPr id="10" name="Прямокутник 9">
            <a:extLst>
              <a:ext uri="{FF2B5EF4-FFF2-40B4-BE49-F238E27FC236}">
                <a16:creationId xmlns:a16="http://schemas.microsoft.com/office/drawing/2014/main" id="{67A52F5D-9420-6A42-19EE-FF89B7EF874C}"/>
              </a:ext>
            </a:extLst>
          </p:cNvPr>
          <p:cNvSpPr/>
          <p:nvPr/>
        </p:nvSpPr>
        <p:spPr>
          <a:xfrm>
            <a:off x="7510509" y="3604334"/>
            <a:ext cx="1367161" cy="5326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a:t>Заєць</a:t>
            </a:r>
          </a:p>
        </p:txBody>
      </p:sp>
    </p:spTree>
    <p:extLst>
      <p:ext uri="{BB962C8B-B14F-4D97-AF65-F5344CB8AC3E}">
        <p14:creationId xmlns:p14="http://schemas.microsoft.com/office/powerpoint/2010/main" val="2563362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Основа">
  <a:themeElements>
    <a:clrScheme name="Основа">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Основа">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Основа">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docProps/app.xml><?xml version="1.0" encoding="utf-8"?>
<Properties xmlns="http://schemas.openxmlformats.org/officeDocument/2006/extended-properties" xmlns:vt="http://schemas.openxmlformats.org/officeDocument/2006/docPropsVTypes">
  <Template>TM03457444[[fn=Основний]]</Template>
  <TotalTime>100</TotalTime>
  <Words>423</Words>
  <Application>Microsoft Office PowerPoint</Application>
  <PresentationFormat>Широкий екран</PresentationFormat>
  <Paragraphs>29</Paragraphs>
  <Slides>14</Slides>
  <Notes>0</Notes>
  <HiddenSlides>0</HiddenSlides>
  <MMClips>0</MMClips>
  <ScaleCrop>false</ScaleCrop>
  <HeadingPairs>
    <vt:vector size="6" baseType="variant">
      <vt:variant>
        <vt:lpstr>Використані шрифти</vt:lpstr>
      </vt:variant>
      <vt:variant>
        <vt:i4>3</vt:i4>
      </vt:variant>
      <vt:variant>
        <vt:lpstr>Тема</vt:lpstr>
      </vt:variant>
      <vt:variant>
        <vt:i4>1</vt:i4>
      </vt:variant>
      <vt:variant>
        <vt:lpstr>Заголовки слайдів</vt:lpstr>
      </vt:variant>
      <vt:variant>
        <vt:i4>14</vt:i4>
      </vt:variant>
    </vt:vector>
  </HeadingPairs>
  <TitlesOfParts>
    <vt:vector size="18" baseType="lpstr">
      <vt:lpstr>Calibri</vt:lpstr>
      <vt:lpstr>Corbel</vt:lpstr>
      <vt:lpstr>Times New Roman</vt:lpstr>
      <vt:lpstr>Основа</vt:lpstr>
      <vt:lpstr>Екологічна гра –  «Знайди слід тварини»</vt:lpstr>
      <vt:lpstr>Презентація PowerPoint</vt:lpstr>
      <vt:lpstr>1. Велика миролюбива тварина, вправний будівельник, облаштовує поблизу головного входу житла «солярій-ліжко». За одне полювання з’їдає понад 60 жаб.  </vt:lpstr>
      <vt:lpstr>2. Єдина тварина із сімейства Куницевих, яка пристосувалася до водного способу життя. Дуже любить гратися рибою. Хижак. </vt:lpstr>
      <vt:lpstr> 3. Сильна тварина. Її боїться навіть вовк. Здатна одним ударом передніх кінцівок убити не тільки людину, а й ведмедя. </vt:lpstr>
      <vt:lpstr> 4. Хвіст цього будівника слугує і кермом, і веслом, а ще в нього накопичується жир на зиму. </vt:lpstr>
      <vt:lpstr>5. Чий пухнастий рудий хвіст слугує своїй господині парашутом  під час стрибків?</vt:lpstr>
      <vt:lpstr>6. Існує легенда, що на цю тварину не діє отрута гадюки. Насправді, укус змії у мордочку, ногу або животик може бути смертельним для цієї тварини.</vt:lpstr>
      <vt:lpstr>7.В якої тварини під час бігу задні лапи випереджають передні?</vt:lpstr>
      <vt:lpstr>8. Яка тварина в пошуках їжі розриває м’який лісовий та болотяний покрив.</vt:lpstr>
      <vt:lpstr>9. Родич оленя, середньої статури з симпатичною мордочкою і  довгими вухами.</vt:lpstr>
      <vt:lpstr>10. Має гарне блискуче хутро. Живе в основному поблизу водойм з багатою прибережною рослинністю.</vt:lpstr>
      <vt:lpstr>11. Розрізняє приблизно 200 мільйонів різних запахів і може почути запах іншої тварини на відстані до 1,5 км.</vt:lpstr>
      <vt:lpstr>12. В лісі молодиця гуляє, на всі боки поглядає. На ній шубка дорога. Вся горить, мов золота. Хвіст пухнастий і м’який. Що за звір такий?</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Інтерактивна гра –  «Знайди слід тварини»</dc:title>
  <dc:creator>User</dc:creator>
  <cp:lastModifiedBy>user</cp:lastModifiedBy>
  <cp:revision>15</cp:revision>
  <dcterms:created xsi:type="dcterms:W3CDTF">2022-05-31T06:21:06Z</dcterms:created>
  <dcterms:modified xsi:type="dcterms:W3CDTF">2024-10-31T13:00:53Z</dcterms:modified>
</cp:coreProperties>
</file>