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9" r:id="rId4"/>
    <p:sldId id="260" r:id="rId5"/>
    <p:sldId id="288" r:id="rId6"/>
    <p:sldId id="282" r:id="rId7"/>
    <p:sldId id="280" r:id="rId8"/>
    <p:sldId id="285" r:id="rId9"/>
    <p:sldId id="268" r:id="rId10"/>
    <p:sldId id="269" r:id="rId11"/>
    <p:sldId id="27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  <a:srgbClr val="46A867"/>
    <a:srgbClr val="49AA44"/>
    <a:srgbClr val="90C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02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7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9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455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5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033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66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91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2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9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1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8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15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92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3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10/29/2024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11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12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6.png"/><Relationship Id="rId9" Type="http://schemas.openxmlformats.org/officeDocument/2006/relationships/image" Target="../media/image23.jpg"/><Relationship Id="rId1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F98DDE-FF23-08F8-235A-BD53E668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63383-882F-457E-8BF1-531E14FDC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007" y="118222"/>
            <a:ext cx="11052964" cy="1141134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Чорнобильський радіаційно-екологічний</a:t>
            </a:r>
            <a:b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біосферний заповідник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C4AA02-35FB-EAAD-E6FC-B77B85360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86" y="5368722"/>
            <a:ext cx="1190111" cy="11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539628E-8D8E-8862-B702-51867FBAB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610" y="4723662"/>
            <a:ext cx="1784917" cy="2034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6EFB5B-A8B7-904D-85ED-157672FD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79" y="141568"/>
            <a:ext cx="9911939" cy="869909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Заповідник: військова агресія </a:t>
            </a:r>
            <a:r>
              <a:rPr lang="uk-UA" sz="2800" b="1" dirty="0" err="1">
                <a:solidFill>
                  <a:schemeClr val="accent6">
                    <a:lumMod val="50000"/>
                  </a:schemeClr>
                </a:solidFill>
              </a:rPr>
              <a:t>рф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та окупація</a:t>
            </a:r>
            <a:endParaRPr lang="en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71ACD-845F-6023-6104-0E5A693CE79E}"/>
              </a:ext>
            </a:extLst>
          </p:cNvPr>
          <p:cNvSpPr txBox="1"/>
          <p:nvPr/>
        </p:nvSpPr>
        <p:spPr>
          <a:xfrm>
            <a:off x="2550779" y="887113"/>
            <a:ext cx="5309705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 algn="just">
              <a:buSzPts val="1400"/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buSzPts val="1400"/>
            </a:pP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87F422-F0B6-D9F8-46F1-CAFB7565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580" y="5800449"/>
            <a:ext cx="1051420" cy="1057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9AABE-FC4E-9668-8C4A-7D956687B145}"/>
              </a:ext>
            </a:extLst>
          </p:cNvPr>
          <p:cNvSpPr txBox="1"/>
          <p:nvPr/>
        </p:nvSpPr>
        <p:spPr>
          <a:xfrm>
            <a:off x="6862195" y="1084327"/>
            <a:ext cx="427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335436-69CC-4F5A-20E8-D45A77174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888" y="0"/>
            <a:ext cx="2964111" cy="13338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D5BE70-E9C8-F186-EEA2-A452645D7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84" r="12491"/>
          <a:stretch/>
        </p:blipFill>
        <p:spPr>
          <a:xfrm>
            <a:off x="-15990" y="0"/>
            <a:ext cx="3195417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9DEB53-325C-EE00-6780-2F135E267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427" y="904148"/>
            <a:ext cx="2686573" cy="20095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F7A8890-BDAA-DC07-7819-7BCB17F71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280" y="889299"/>
            <a:ext cx="2686573" cy="201493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F41C211-2B8D-9A27-F676-493B1BC08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428" y="2970839"/>
            <a:ext cx="2677572" cy="174623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D514960-ECA3-77D2-56C2-04091F62C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8428" y="4733806"/>
            <a:ext cx="1598874" cy="203410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D67F50F-6E13-D963-24B1-5E7243E7A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5280" y="2933456"/>
            <a:ext cx="2686573" cy="174623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6FEFF55-4464-5E2C-EDC9-A8418F854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90085" y="2913705"/>
            <a:ext cx="2796442" cy="17659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5E9AE17-875D-7B3E-8242-8EB950690A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86" y="870121"/>
            <a:ext cx="2784841" cy="203410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1D0CFD0-A5A4-4F30-3FD4-18A6F31A1D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9583" y="4717070"/>
            <a:ext cx="2801841" cy="2058204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D5E1286-9CD4-CD7F-FFB6-2D0B320AB3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2224" y="4717070"/>
            <a:ext cx="1747173" cy="205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616825" y="592333"/>
            <a:ext cx="8958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Чорнобильський радіаційно-екологічний біосферний заповідник 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D38634-32A0-6D6E-CDD9-7F42C8C5F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354" y="4933460"/>
            <a:ext cx="1826848" cy="1751668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AC33D97-43C7-328A-5409-48F036C1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055" y="2209418"/>
            <a:ext cx="4433888" cy="1507067"/>
          </a:xfrm>
        </p:spPr>
        <p:txBody>
          <a:bodyPr/>
          <a:lstStyle/>
          <a:p>
            <a:r>
              <a:rPr lang="uk-UA" dirty="0"/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602038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919C3-3750-454E-BC54-1EC8DD8FD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25" y="175002"/>
            <a:ext cx="10170182" cy="731584"/>
          </a:xfrm>
        </p:spPr>
        <p:txBody>
          <a:bodyPr>
            <a:norm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Правові підстави створення Чорнобильського Заповідника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BB7D01-34A5-4746-A32B-7981CE582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2" y="1126849"/>
            <a:ext cx="10078017" cy="5117284"/>
          </a:xfrm>
        </p:spPr>
        <p:txBody>
          <a:bodyPr>
            <a:normAutofit lnSpcReduction="10000"/>
          </a:bodyPr>
          <a:lstStyle/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Закон України «Про затвердження основних засад (стратегії) державної екологічної політики України на період до 2020 року».</a:t>
            </a: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uk-UA" alt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Підпункт 27 пункту І рекомендацій Комітетських слухань «Природно-заповідний фонд України: стан та перспективи розвитку» (рішення від 21.05.2008 № 14/2);</a:t>
            </a: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uk-UA" alt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Рекомендації парламентських слухань «Сучасний стан та актуальні завдання подолання наслідків Чорнобильської катастрофи», схвалені Постановою Верховної Ради України від 5 квітня 2011 року № 3191Л/І.</a:t>
            </a: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uk-UA" alt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Пункт 2 розділу 3 рекомендацій слухань у Комітеті ВРУ з питань екологічної політики, природокористування та ліквідації наслідків Чорнобильської катастрофи від 18.03.2015 № 11/6.</a:t>
            </a: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uk-UA" alt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Доручення Прем’єр-Міністра України від 22.05.2015 № 17755/2/1-15 до Рекомендацій парламентських слухань на тему «Про зняття з експлуатації Чорнобильської АЕС, об’єкт «Укриття» та перспективи розвитку зони відчуження», схвалених Постановою ВРУ від 22.04.2015 № 348-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VIII</a:t>
            </a:r>
            <a:r>
              <a:rPr lang="uk-UA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altLang="ru-RU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altLang="ru-RU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C2036B-B64C-4DA7-B865-9B6EE67B5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389" y="4930950"/>
            <a:ext cx="1427090" cy="177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5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CB4D2-4D67-4EBD-BCD0-AE67B7AD7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74" y="274741"/>
            <a:ext cx="10335237" cy="1285612"/>
          </a:xfrm>
        </p:spPr>
        <p:txBody>
          <a:bodyPr>
            <a:normAutofit/>
          </a:bodyPr>
          <a:lstStyle/>
          <a:p>
            <a:pPr algn="ctr"/>
            <a:r>
              <a:rPr lang="uk-UA" sz="2000" b="1" u="sng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26.04.2016</a:t>
            </a:r>
            <a: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ПРЕЗИДЕНТ УКРАЇНИ ПІДПИСАВ УКАЗ </a:t>
            </a:r>
            <a:b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«ПРО СТВОРЕННЯ ЧОРНОБИЛЬСЬКОГО РАДІАЦІЙНО-ЕКОЛОГІЧНОГО БІОСФЕРНОГО ЗПОВІДНИКА»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F19C091-7498-4ECC-B757-6E7C5DC50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54" y="1812022"/>
            <a:ext cx="9265131" cy="426999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Указу Президента України створено в Іванківському і Поліському районах Київської області в межах зони відчуження Чорнобильський радіаційно-екологічний біосферний заповідник</a:t>
            </a:r>
          </a:p>
          <a:p>
            <a:pPr>
              <a:spcAft>
                <a:spcPts val="0"/>
              </a:spcAft>
            </a:pPr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Включено 227 тис. га земель (з 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вилученням у землекористувача, 87% ЗВ</a:t>
            </a: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Наказом Мінприроди України від 03.02.2017 № 43, за погодженням з ДАЗВ, затверджено Положення про Заповідник.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24.02.2017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призначено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в.о.директора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ЧРЕБЗ та надано йому відповідні повноваження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30.03.2017 зареєстровано юридичну особу - Чорнобильський радіаційно-екологічний біосферний заповідник. </a:t>
            </a:r>
          </a:p>
          <a:p>
            <a:pPr algn="just">
              <a:spcBef>
                <a:spcPts val="0"/>
              </a:spcBef>
            </a:pPr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0E8AB5-F9E2-49BB-A81B-5304483A4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496" y="5058752"/>
            <a:ext cx="1545481" cy="15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7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8CAC2A-AF51-4FCF-880D-26C49B30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77" y="478173"/>
            <a:ext cx="3263316" cy="654342"/>
          </a:xfrm>
        </p:spPr>
        <p:txBody>
          <a:bodyPr>
            <a:normAutofit/>
          </a:bodyPr>
          <a:lstStyle/>
          <a:p>
            <a:pPr algn="ctr"/>
            <a: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МЕТА СТВОРЕННЯ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98F90A2-BB41-473A-B278-04CF1C8A8A24}"/>
              </a:ext>
            </a:extLst>
          </p:cNvPr>
          <p:cNvSpPr txBox="1">
            <a:spLocks/>
          </p:cNvSpPr>
          <p:nvPr/>
        </p:nvSpPr>
        <p:spPr>
          <a:xfrm>
            <a:off x="254613" y="1455488"/>
            <a:ext cx="10701410" cy="2084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 природному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стані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типових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природних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комплексів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Полісся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підтримки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підвищення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бар'єрної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функції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Чорнобильської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зони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відчуження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зони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безумовного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обов’язкового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відселення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Стабілізація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гідрологічного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режиму 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реабілітації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територій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забруднених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радіонуклідами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Сприяння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проведенню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міжнародних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наукових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досліджень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DDC62-4237-1D1C-A48C-D6AE31EE1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76" y="3429000"/>
            <a:ext cx="4560769" cy="30461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98B65D-A1EB-480C-6502-4B7BF951B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299" y="3428999"/>
            <a:ext cx="4560769" cy="304611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3776368-C87D-D80A-A28A-4FC2D14CB74A}"/>
              </a:ext>
            </a:extLst>
          </p:cNvPr>
          <p:cNvCxnSpPr/>
          <p:nvPr/>
        </p:nvCxnSpPr>
        <p:spPr>
          <a:xfrm>
            <a:off x="7549409" y="1443738"/>
            <a:ext cx="15559" cy="195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88C1FE-7163-7318-6AEF-6E49532B22CA}"/>
              </a:ext>
            </a:extLst>
          </p:cNvPr>
          <p:cNvSpPr txBox="1"/>
          <p:nvPr/>
        </p:nvSpPr>
        <p:spPr>
          <a:xfrm>
            <a:off x="2032000" y="301295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ОСНОВНІ НАПРЯМКИ РОБОТИ ПРИРОДООХОРОННИХ УСТАНОВ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8A1538B-6D91-B321-7F89-FD589B5D4C9B}"/>
              </a:ext>
            </a:extLst>
          </p:cNvPr>
          <p:cNvSpPr/>
          <p:nvPr/>
        </p:nvSpPr>
        <p:spPr>
          <a:xfrm>
            <a:off x="722489" y="1388533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E11AF4E-C714-5205-E076-12DB36A4C9CB}"/>
              </a:ext>
            </a:extLst>
          </p:cNvPr>
          <p:cNvSpPr/>
          <p:nvPr/>
        </p:nvSpPr>
        <p:spPr>
          <a:xfrm>
            <a:off x="722489" y="3821290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E1A7F1-04F2-E9BE-4803-D536AD57BB21}"/>
              </a:ext>
            </a:extLst>
          </p:cNvPr>
          <p:cNvSpPr/>
          <p:nvPr/>
        </p:nvSpPr>
        <p:spPr>
          <a:xfrm>
            <a:off x="722489" y="2604911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9273D87-17C4-3F1C-D250-2FB67EC98576}"/>
              </a:ext>
            </a:extLst>
          </p:cNvPr>
          <p:cNvSpPr/>
          <p:nvPr/>
        </p:nvSpPr>
        <p:spPr>
          <a:xfrm>
            <a:off x="5644444" y="1385750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8D8A762-ECBA-EF81-1C6A-4C353198C3C0}"/>
              </a:ext>
            </a:extLst>
          </p:cNvPr>
          <p:cNvSpPr/>
          <p:nvPr/>
        </p:nvSpPr>
        <p:spPr>
          <a:xfrm>
            <a:off x="9031111" y="1404778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6BFB1EB-129B-92BC-0ED4-411DEE8C341C}"/>
              </a:ext>
            </a:extLst>
          </p:cNvPr>
          <p:cNvSpPr/>
          <p:nvPr/>
        </p:nvSpPr>
        <p:spPr>
          <a:xfrm>
            <a:off x="5644443" y="3795950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02A102E-B494-5740-2ECB-412C2911DFA9}"/>
              </a:ext>
            </a:extLst>
          </p:cNvPr>
          <p:cNvSpPr/>
          <p:nvPr/>
        </p:nvSpPr>
        <p:spPr>
          <a:xfrm>
            <a:off x="9031111" y="2604910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3D49B67-11F3-5061-7772-6AC00358B724}"/>
              </a:ext>
            </a:extLst>
          </p:cNvPr>
          <p:cNvSpPr/>
          <p:nvPr/>
        </p:nvSpPr>
        <p:spPr>
          <a:xfrm>
            <a:off x="5650088" y="2580629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1B64D-92C5-FD93-700C-E1137EE4B02B}"/>
              </a:ext>
            </a:extLst>
          </p:cNvPr>
          <p:cNvSpPr txBox="1"/>
          <p:nvPr/>
        </p:nvSpPr>
        <p:spPr>
          <a:xfrm>
            <a:off x="1038578" y="1477411"/>
            <a:ext cx="154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охорона території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F181E6-E6CD-7C75-7A5E-C6AF66A47B3E}"/>
              </a:ext>
            </a:extLst>
          </p:cNvPr>
          <p:cNvSpPr txBox="1"/>
          <p:nvPr/>
        </p:nvSpPr>
        <p:spPr>
          <a:xfrm>
            <a:off x="863599" y="2580629"/>
            <a:ext cx="172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наукова та міжнародна діяльність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D3B27C-A740-CA1A-B2E4-D7ABEA10360B}"/>
              </a:ext>
            </a:extLst>
          </p:cNvPr>
          <p:cNvSpPr txBox="1"/>
          <p:nvPr/>
        </p:nvSpPr>
        <p:spPr>
          <a:xfrm>
            <a:off x="722489" y="3771669"/>
            <a:ext cx="2088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еколого-просвітницька робота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760F2A-30D4-828D-7BD8-AC5BCBE9BD19}"/>
              </a:ext>
            </a:extLst>
          </p:cNvPr>
          <p:cNvSpPr txBox="1"/>
          <p:nvPr/>
        </p:nvSpPr>
        <p:spPr>
          <a:xfrm>
            <a:off x="457199" y="869127"/>
            <a:ext cx="296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Об’єкти ПЗФ України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A4379-B629-90CF-7CB5-12E14E0CB323}"/>
              </a:ext>
            </a:extLst>
          </p:cNvPr>
          <p:cNvSpPr txBox="1"/>
          <p:nvPr/>
        </p:nvSpPr>
        <p:spPr>
          <a:xfrm>
            <a:off x="6897511" y="899965"/>
            <a:ext cx="317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Чорнобильський РЕБЗ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7686593-7B85-24A6-E6D4-893B39941077}"/>
              </a:ext>
            </a:extLst>
          </p:cNvPr>
          <p:cNvSpPr/>
          <p:nvPr/>
        </p:nvSpPr>
        <p:spPr>
          <a:xfrm>
            <a:off x="722489" y="5208643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E44504-EA73-30FA-A80C-C909E70E4243}"/>
              </a:ext>
            </a:extLst>
          </p:cNvPr>
          <p:cNvSpPr txBox="1"/>
          <p:nvPr/>
        </p:nvSpPr>
        <p:spPr>
          <a:xfrm>
            <a:off x="863599" y="5299734"/>
            <a:ext cx="180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рекреаційна діяльність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A134C27E-86D2-DAAA-8F16-DDFA1F164D15}"/>
              </a:ext>
            </a:extLst>
          </p:cNvPr>
          <p:cNvSpPr/>
          <p:nvPr/>
        </p:nvSpPr>
        <p:spPr>
          <a:xfrm>
            <a:off x="5644443" y="5118797"/>
            <a:ext cx="2088444" cy="8240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E6F749-6C10-97DC-5E1A-1569DE0F3A9C}"/>
              </a:ext>
            </a:extLst>
          </p:cNvPr>
          <p:cNvSpPr txBox="1"/>
          <p:nvPr/>
        </p:nvSpPr>
        <p:spPr>
          <a:xfrm>
            <a:off x="5915375" y="1480954"/>
            <a:ext cx="154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охорона території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6B9822-9E15-3926-6B06-3BB0683D01E4}"/>
              </a:ext>
            </a:extLst>
          </p:cNvPr>
          <p:cNvSpPr txBox="1"/>
          <p:nvPr/>
        </p:nvSpPr>
        <p:spPr>
          <a:xfrm>
            <a:off x="5873045" y="2562051"/>
            <a:ext cx="1721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наукова та міжнародна діяльність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3685BD-8DA0-3B6C-6B75-0BC3F7699BDA}"/>
              </a:ext>
            </a:extLst>
          </p:cNvPr>
          <p:cNvSpPr txBox="1"/>
          <p:nvPr/>
        </p:nvSpPr>
        <p:spPr>
          <a:xfrm>
            <a:off x="5463824" y="3722049"/>
            <a:ext cx="23537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еколого-просвітницька робота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E36B7E-DD33-A3C9-BEB0-0682A7066536}"/>
              </a:ext>
            </a:extLst>
          </p:cNvPr>
          <p:cNvSpPr txBox="1"/>
          <p:nvPr/>
        </p:nvSpPr>
        <p:spPr>
          <a:xfrm>
            <a:off x="5808131" y="5221459"/>
            <a:ext cx="1761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відвідування території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2D90B-CD29-CCB6-C0C3-23B916DF0322}"/>
              </a:ext>
            </a:extLst>
          </p:cNvPr>
          <p:cNvSpPr txBox="1"/>
          <p:nvPr/>
        </p:nvSpPr>
        <p:spPr>
          <a:xfrm>
            <a:off x="9132711" y="1324277"/>
            <a:ext cx="187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забезпечення бар’єрної функції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AF2BDF-1A50-888D-423C-0D601825C2C2}"/>
              </a:ext>
            </a:extLst>
          </p:cNvPr>
          <p:cNvSpPr txBox="1"/>
          <p:nvPr/>
        </p:nvSpPr>
        <p:spPr>
          <a:xfrm>
            <a:off x="9132711" y="2555289"/>
            <a:ext cx="187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забезпечення режиму території</a:t>
            </a:r>
          </a:p>
        </p:txBody>
      </p:sp>
    </p:spTree>
    <p:extLst>
      <p:ext uri="{BB962C8B-B14F-4D97-AF65-F5344CB8AC3E}">
        <p14:creationId xmlns:p14="http://schemas.microsoft.com/office/powerpoint/2010/main" val="241708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8F713-3552-CFBE-4799-83FCEBBC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26" y="252352"/>
            <a:ext cx="3360250" cy="930030"/>
          </a:xfrm>
        </p:spPr>
        <p:txBody>
          <a:bodyPr>
            <a:norm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Загальна інформація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ACF45-4882-684A-7CC7-3BB87257C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3" y="962317"/>
            <a:ext cx="1161925" cy="14473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1C5D96-5B68-2EA3-51D5-B3BAD56AA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5" y="3105164"/>
            <a:ext cx="879231" cy="130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C3A503-C33E-D2A9-7EF7-C350ABC01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52" y="1457568"/>
            <a:ext cx="1526860" cy="930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A655C7-F4C6-67AB-FB65-383CC4E1C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1" y="4790161"/>
            <a:ext cx="932822" cy="12467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8924D1-200C-FD65-6AA3-B73BA81FD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86" y="1863215"/>
            <a:ext cx="4892458" cy="32812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CAE600-B2F0-A15D-BF89-39CC40C60E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40" y="4378999"/>
            <a:ext cx="1848655" cy="15309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D13014-CC92-3FEE-9A5D-6ECD70CF9128}"/>
              </a:ext>
            </a:extLst>
          </p:cNvPr>
          <p:cNvSpPr txBox="1"/>
          <p:nvPr/>
        </p:nvSpPr>
        <p:spPr>
          <a:xfrm>
            <a:off x="1282277" y="2440958"/>
            <a:ext cx="19635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видів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, 75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видів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 у ЧКУ</a:t>
            </a:r>
            <a:endParaRPr lang="uk-UA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65FDF-10F4-0E5F-9F8B-415D2E9A1C3B}"/>
              </a:ext>
            </a:extLst>
          </p:cNvPr>
          <p:cNvSpPr txBox="1"/>
          <p:nvPr/>
        </p:nvSpPr>
        <p:spPr>
          <a:xfrm>
            <a:off x="910492" y="4741730"/>
            <a:ext cx="21179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1256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видів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, 61 вид  у ЧКУ </a:t>
            </a:r>
            <a:endParaRPr lang="uk-U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F46DD-A2F8-93F3-0501-789390AB12DB}"/>
              </a:ext>
            </a:extLst>
          </p:cNvPr>
          <p:cNvSpPr txBox="1"/>
          <p:nvPr/>
        </p:nvSpPr>
        <p:spPr>
          <a:xfrm>
            <a:off x="9261446" y="2582427"/>
            <a:ext cx="22755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20 000  га водно-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болотних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угідь</a:t>
            </a:r>
            <a:endParaRPr lang="uk-U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4C858-CCA1-F24E-05AD-50D4B4BE11BB}"/>
              </a:ext>
            </a:extLst>
          </p:cNvPr>
          <p:cNvSpPr txBox="1"/>
          <p:nvPr/>
        </p:nvSpPr>
        <p:spPr>
          <a:xfrm>
            <a:off x="3159876" y="6105909"/>
            <a:ext cx="28214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понад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200 об’єктів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культурної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спадщини</a:t>
            </a:r>
            <a:endParaRPr lang="uk-U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94A1E7-8AF4-C927-E214-29B9C63C2F52}"/>
              </a:ext>
            </a:extLst>
          </p:cNvPr>
          <p:cNvSpPr txBox="1"/>
          <p:nvPr/>
        </p:nvSpPr>
        <p:spPr>
          <a:xfrm>
            <a:off x="8375634" y="5699245"/>
            <a:ext cx="15670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150  </a:t>
            </a:r>
            <a:r>
              <a:rPr lang="ru-R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осіб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 персоналу</a:t>
            </a:r>
            <a:endParaRPr lang="uk-UA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637EC-8129-97B1-1949-D73821F992DF}"/>
              </a:ext>
            </a:extLst>
          </p:cNvPr>
          <p:cNvSpPr txBox="1"/>
          <p:nvPr/>
        </p:nvSpPr>
        <p:spPr>
          <a:xfrm>
            <a:off x="5415970" y="3305889"/>
            <a:ext cx="14903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b="1" dirty="0">
                <a:latin typeface="Arial" panose="020B0604020202020204" pitchFamily="34" charset="0"/>
                <a:cs typeface="Arial" panose="020B0604020202020204" pitchFamily="34" charset="0"/>
              </a:rPr>
              <a:t>226 964,7 га площа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DB6AD-C132-CBA5-BECA-1924FCC52D04}"/>
              </a:ext>
            </a:extLst>
          </p:cNvPr>
          <p:cNvSpPr txBox="1"/>
          <p:nvPr/>
        </p:nvSpPr>
        <p:spPr>
          <a:xfrm>
            <a:off x="4570613" y="1833324"/>
            <a:ext cx="31834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b="1" dirty="0">
                <a:latin typeface="Arial" panose="020B0604020202020204" pitchFamily="34" charset="0"/>
                <a:cs typeface="Arial" panose="020B0604020202020204" pitchFamily="34" charset="0"/>
              </a:rPr>
              <a:t>понад 150 км спільного кордону з Білоруссю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EB8D70-0E10-438F-0607-819C52286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243" y="1248426"/>
            <a:ext cx="706215" cy="44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09829-F022-AE28-AEC3-0B52F9DF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14" y="234892"/>
            <a:ext cx="11417416" cy="893893"/>
          </a:xfrm>
        </p:spPr>
        <p:txBody>
          <a:bodyPr>
            <a:norm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Чорнобильський радіаційно-екологічний біосферний заповідник сьогодні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DBB7-A6D5-2797-61C6-D8023BF2CB38}"/>
              </a:ext>
            </a:extLst>
          </p:cNvPr>
          <p:cNvSpPr txBox="1"/>
          <p:nvPr/>
        </p:nvSpPr>
        <p:spPr>
          <a:xfrm>
            <a:off x="556470" y="1128785"/>
            <a:ext cx="1035760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повноцінне функціонування установи з  виконанням її основних завдань: охорона природних комплексів і об’єктів, науковий розвиток, міжнародне співробітництво, посилення бар’єрної функції,  інформаційна і просвітницька політика;</a:t>
            </a:r>
          </a:p>
          <a:p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 міжнародного і наукового статусу установи  шляхом включення її до світової базі територій, що охороняються (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WDPA) 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до системи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GBIF 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публікацією  та  оновленням  </a:t>
            </a:r>
            <a:r>
              <a:rPr lang="uk-UA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датасетів</a:t>
            </a: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uk-U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розроблення та затвердження базових документів установ ПЗФ України  - Проєкту організації території та Проєкту землеустрою території Заповідника ( у 2022 році отримано право землекористувача)</a:t>
            </a:r>
          </a:p>
          <a:p>
            <a:endParaRPr lang="uk-UA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присвоєння статусу наукової установи</a:t>
            </a:r>
            <a:endParaRPr lang="ru-UA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3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585E3B-BB93-D105-D32E-A6708F41F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800" y="215900"/>
            <a:ext cx="9194800" cy="6426200"/>
          </a:xfr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5FBD8DD-4637-6E19-B185-D3DE03293308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2971800" cy="12924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МЕЖІ </a:t>
            </a:r>
          </a:p>
          <a:p>
            <a:pPr algn="ctr"/>
            <a:r>
              <a:rPr lang="uk-UA" sz="2000" b="1" cap="none" dirty="0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ЧОРНОБИЛЬСЬКОГО ЗАПОВІДНИКА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05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FB5B-A8B7-904D-85ED-157672FD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761" y="114050"/>
            <a:ext cx="6965539" cy="869909"/>
          </a:xfrm>
        </p:spPr>
        <p:txBody>
          <a:bodyPr>
            <a:norm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Заповідник: військова агресія 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та окупація</a:t>
            </a:r>
            <a:endParaRPr lang="en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71ACD-845F-6023-6104-0E5A693CE79E}"/>
              </a:ext>
            </a:extLst>
          </p:cNvPr>
          <p:cNvSpPr txBox="1"/>
          <p:nvPr/>
        </p:nvSpPr>
        <p:spPr>
          <a:xfrm>
            <a:off x="1909304" y="1084327"/>
            <a:ext cx="9905782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Територія Заповідника була окупована російськими військовими з 24.02.2022 по 1.04.2022рр.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Більшість території Заповідника було заміновано. Проводяться заходи з розмінування території та ліквідації вибухонебезпечних предметів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Розмір шкоди, завданої природним екосистемам, флорі та фауні Заповідника наразі неоцінений. Проведена наукова експедиція із визначення збитків для заповідних екосистем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Окупанти нанесли непоправних збитків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інфраструктурі та матеріально-технічній базі Заповідника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Частково були зруйновані та понівечені офісні приміщення у м. Чорнобилі та спостережний пункт у с.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Рагівка</a:t>
            </a: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Повністю знищено приміщення у м. Чорнобиль на вул. Котовського, 4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Повністю знищено координаційний центр оперативного управління пожежами та надзвичайними ситуаціями.</a:t>
            </a: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Викрадено 3 автотранспортні засоби</a:t>
            </a:r>
          </a:p>
          <a:p>
            <a:pPr lvl="0" algn="just">
              <a:buSzPts val="1400"/>
            </a:pPr>
            <a:endParaRPr lang="uk-UA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Викрадено комп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ютерну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офісну техніку,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тепловізори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фотопастки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дозиметри, сейфи з документами, генератори,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GPS-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трекери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меблі, квадрокоптери, лабораторне приладдя, інструменти, засоби індивідуального захисту, </a:t>
            </a:r>
            <a:r>
              <a:rPr lang="uk-UA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спец.одяг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особисті речі працівників</a:t>
            </a:r>
          </a:p>
          <a:p>
            <a:pPr marL="285750" lvl="0" indent="-285750" algn="just">
              <a:buSzPts val="1400"/>
              <a:buFont typeface="Arial" panose="020B0604020202020204" pitchFamily="34" charset="0"/>
              <a:buChar char="•"/>
            </a:pP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SzPts val="1400"/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попередніми підрахунками, Заповіднику завдано шкоди на  </a:t>
            </a:r>
            <a:r>
              <a:rPr lang="uk-UA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суму 20млн. 368тис. грн</a:t>
            </a: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9AABE-FC4E-9668-8C4A-7D956687B145}"/>
              </a:ext>
            </a:extLst>
          </p:cNvPr>
          <p:cNvSpPr txBox="1"/>
          <p:nvPr/>
        </p:nvSpPr>
        <p:spPr>
          <a:xfrm>
            <a:off x="6862195" y="1084327"/>
            <a:ext cx="4278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uk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79ABC-D759-09DB-7FB8-B4A7FD889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1" r="18031"/>
          <a:stretch/>
        </p:blipFill>
        <p:spPr>
          <a:xfrm>
            <a:off x="0" y="684016"/>
            <a:ext cx="2657206" cy="566776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335436-69CC-4F5A-20E8-D45A7717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934" y="5375939"/>
            <a:ext cx="3040024" cy="136801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80784884"/>
      </p:ext>
    </p:extLst>
  </p:cSld>
  <p:clrMapOvr>
    <a:masterClrMapping/>
  </p:clrMapOvr>
</p:sld>
</file>

<file path=ppt/theme/theme1.xml><?xml version="1.0" encoding="utf-8"?>
<a:theme xmlns:a="http://schemas.openxmlformats.org/drawingml/2006/main" name="Скибка">
  <a:themeElements>
    <a:clrScheme name="Синьо-зелени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кибк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957</TotalTime>
  <Words>649</Words>
  <Application>Microsoft Office PowerPoint</Application>
  <PresentationFormat>Широкий екран</PresentationFormat>
  <Paragraphs>81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Скибка</vt:lpstr>
      <vt:lpstr>Чорнобильський радіаційно-екологічний   біосферний заповідник</vt:lpstr>
      <vt:lpstr>Правові підстави створення Чорнобильського Заповідника</vt:lpstr>
      <vt:lpstr>26.04.2016 ПРЕЗИДЕНТ УКРАЇНИ ПІДПИСАВ УКАЗ  «ПРО СТВОРЕННЯ ЧОРНОБИЛЬСЬКОГО РАДІАЦІЙНО-ЕКОЛОГІЧНОГО БІОСФЕРНОГО ЗПОВІДНИКА»</vt:lpstr>
      <vt:lpstr>МЕТА СТВОРЕННЯ</vt:lpstr>
      <vt:lpstr>Презентація PowerPoint</vt:lpstr>
      <vt:lpstr>Загальна інформація</vt:lpstr>
      <vt:lpstr>Чорнобильський радіаційно-екологічний біосферний заповідник сьогодні</vt:lpstr>
      <vt:lpstr>Презентація PowerPoint</vt:lpstr>
      <vt:lpstr>Заповідник: військова агресія рф та окупація</vt:lpstr>
      <vt:lpstr>Заповідник: військова агресія рф та окупація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Чорнобильський радіаційно-екологічний біосферний заповідник</dc:title>
  <dc:creator>User</dc:creator>
  <cp:lastModifiedBy>Юлія Косько</cp:lastModifiedBy>
  <cp:revision>56</cp:revision>
  <dcterms:created xsi:type="dcterms:W3CDTF">2019-02-28T09:12:47Z</dcterms:created>
  <dcterms:modified xsi:type="dcterms:W3CDTF">2024-10-29T10:25:06Z</dcterms:modified>
</cp:coreProperties>
</file>