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-4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F360-9A1D-426E-A3B5-103A60C46B45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4D1FC-5EFD-4F12-84CB-22EEAFBA6C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0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64D1FC-5EFD-4F12-84CB-22EEAFBA6C5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8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2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02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5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51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81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602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25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56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7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42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4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49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97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16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30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22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986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3CA370-A15E-4221-A893-32971877B7EB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B5E65C-8260-45DE-8D2D-9D3F3E5991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602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202" y="19941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uk-UA" sz="4000" b="1" u="sng" dirty="0">
                <a:latin typeface="Arial Black" panose="020B0A04020102020204" pitchFamily="34" charset="0"/>
              </a:rPr>
              <a:t>Міжнародний день чистих берегів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522" y="1991517"/>
            <a:ext cx="5993810" cy="433477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Щороку у треті вихідні вересня світова екологічна спільнота організовує  прибирання узбережжя річок, морів, інших водних об’єктів у рамках Міжнародного </a:t>
            </a:r>
            <a:r>
              <a:rPr lang="uk-UA" sz="22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дня чистих берегів</a:t>
            </a:r>
            <a:r>
              <a:rPr lang="uk-UA" sz="2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u="sng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привернення уваги громадськості до проблем засмічення водних об’єктів</a:t>
            </a:r>
            <a:r>
              <a:rPr lang="uk-UA" sz="2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правильного поводження з відходами, дбайливого ставлення до довкілля та підвищення екологічної свідомості громадян.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цієї нагоди усі небайдужі мають можливість долучитися до екологічної акції, а також організувати прибирання на берегах водойм своєї місцевості, з дотриманням відповідних карантинних норм та обмежень. </a:t>
            </a:r>
            <a:r>
              <a:rPr lang="uk-UA" sz="2200" u="sng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Врятувати водні об’єкти  можуть елементарні речі - не смітити на березі, прибирати за собою і навчити цього дітей.</a:t>
            </a: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A73ABFA7-1B5E-4199-8721-89DEBAC1B1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19" y="1882066"/>
            <a:ext cx="5421589" cy="4776517"/>
          </a:xfrm>
        </p:spPr>
      </p:pic>
    </p:spTree>
    <p:extLst>
      <p:ext uri="{BB962C8B-B14F-4D97-AF65-F5344CB8AC3E}">
        <p14:creationId xmlns:p14="http://schemas.microsoft.com/office/powerpoint/2010/main" val="42118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22705-A131-4966-9CB7-A283F254F04F}"/>
              </a:ext>
            </a:extLst>
          </p:cNvPr>
          <p:cNvSpPr txBox="1"/>
          <p:nvPr/>
        </p:nvSpPr>
        <p:spPr>
          <a:xfrm>
            <a:off x="304800" y="831237"/>
            <a:ext cx="5261113" cy="5298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400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Водні ресурси країни </a:t>
            </a: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джерело отримання питної води для населення.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апаси водних ресурсів розподіляються по території України не рівномірно</a:t>
            </a:r>
            <a:r>
              <a:rPr lang="uk-UA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вимагає раціонального їх використання і охорони від забруднення.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щоб різниця у кількості прісної води у різних областях України була менш відчутною, побудовано </a:t>
            </a:r>
            <a:r>
              <a:rPr lang="uk-UA" sz="1400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1103 водосховища. </a:t>
            </a: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Шість найбільших знаходяться на Дніпрі, і ще одне велике водосховище на Дністрі.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Крім того, створено майже 50 тис ставків, 7 великих каналів, 10 водоводів, тощо.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Наразі попри те, що Україна має значні сумарні водні ресурси, велика їх частина не може бути використана.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1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поновлюваними запасами на одного жителя, наша країна є однією з найменш забезпечених країн у Європі.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56BAB8-BE5E-423A-9E2F-0C6F3F381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7" y="916729"/>
            <a:ext cx="6126192" cy="5298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0A6ED-3707-4014-954B-DC669A956034}"/>
              </a:ext>
            </a:extLst>
          </p:cNvPr>
          <p:cNvSpPr txBox="1"/>
          <p:nvPr/>
        </p:nvSpPr>
        <p:spPr>
          <a:xfrm>
            <a:off x="2166152" y="143871"/>
            <a:ext cx="76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u="sng" dirty="0">
                <a:latin typeface="Arial Black" panose="020B0A04020102020204" pitchFamily="34" charset="0"/>
              </a:rPr>
              <a:t>Водні ресурси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0563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0" y="111683"/>
            <a:ext cx="10883280" cy="1031525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dirty="0">
                <a:latin typeface="Arial Black" panose="020B0A04020102020204" pitchFamily="34" charset="0"/>
              </a:rPr>
              <a:t>Джерела забруднення річкових вод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143209"/>
            <a:ext cx="5734975" cy="5452900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Стічні води.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Забруднення водойм стічними водами з різними шкідливими домішками неорганічного (кислоти, луги, мінеральні солі) та органічного (нафта й нафтопродукти, миючі засоби, пестициди тощо) складу. Крім того, із стічними водами до річок потрапляють різні мікроорганізми, спори грибів, яйця гельмінтів, багато з яких є хвороботворними для людей, тварин і рослин.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Фермерські господарства.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Забруднення великою кількістю хімічних добрив, отрутохімікатів, гербіцидів, інсектицидів і органічних відходів, які вимиваються і потрапляють в поверхневі і підземні води, а також забруднення від великих тваринницьких комплексів.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Промислові відходи.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основних забруднювачів води належать хімічні, нафтопереробні й целюлозно-паперові комбінати, гірничорудна промисловість, комунально-побутові стоки. Ртуть, мідь, фтор, радіоактивні частки, залізо – «подарунки» річкам від промислових підприємств. Серед забруднювачів води особливе місце посідають синтетичні миючі засоби, які є надзвичайно стійкі, зберігаються у воді роками.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Витоки нафти. 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Особливої шкоди водоймам завдають нафта й нафтопродукти, які утворюють на поверхні води плівку, що перешкоджає газообмінові між водою та атмосферою й знижує вмісту воді кисню. В результаті розливу 1 т нафти плівкою покривається 12 км2 води. Згустки мазуту, осідають на дно, вбивають донні мікроорганізми, які беруть участь у процесі самоочищення води. Внаслідок гниття даних осадів, забруднених органічними речовинами, виділяються шкідливі сполуки, зокрема сірководень, що отруюють усю воду в річці.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DF220C4D-934E-4006-AB96-752CCED0E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3" y="1143208"/>
            <a:ext cx="5565784" cy="275208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D1BE3C-44F9-4F84-A650-026712B2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1" y="3843130"/>
            <a:ext cx="5565785" cy="2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0" y="111683"/>
            <a:ext cx="10883280" cy="1031525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dirty="0">
                <a:latin typeface="Arial Black" panose="020B0A04020102020204" pitchFamily="34" charset="0"/>
              </a:rPr>
              <a:t>Джерела забруднення річкових вод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143209"/>
            <a:ext cx="5734975" cy="5452900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Тверді відходи. 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Забруднення води відбувається внаслідок накопичення в ній нерозчинних домішок – пластикових пляшок, пакетів, гравію, піску, глини, мулу, який змивається з дощовими водами з розораних ділянок (полів). Замулення річок відбувається внаслідок розорювання заплав і вирубування лісових смуг. Тверді частинки знижують прозорість води, пригнічують розвиток водяних рослин, забивають зябра риб та інших водяних тварин, погіршують смакові якості води, а іноді роблять її взагалі непридатною для споживання.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Теплове забруднення. 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Забруднення води відбувається внаслідок спускання у водойми підігрітих вод від ТЕС, АЕС та інших енергетичних об’єктів. Тепла вода змінює термічний і біологічний режими водойм і шкідливо впливає на їхніх мешканців. Вода, нагріта до температури 26-30°С, діє на риби та інших мешканців водойм пригнічуючи, а якщо температура води піднімається до 36°С, риба гине. Крім того, злив теплої води у річки призводить до </a:t>
            </a:r>
            <a:r>
              <a:rPr lang="uk-UA" sz="1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евтрофікації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тобто прискореного заростання водойми водоростями і мору живності.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1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Атмосферне забруднення.</a:t>
            </a:r>
            <a:r>
              <a:rPr lang="uk-UA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Наявність у повітрі золи, попелу, сажі та різних газів, які з опадами потрапляють до річки. Оксиди азоту і сірки, з’єднуючись з киснем і вологою стають причиною кислотних дощів, які забруднюють природне середовище.</a:t>
            </a:r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5EE72BE3-F975-4796-9385-7C7046A06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89" y="1740024"/>
            <a:ext cx="5480481" cy="4447712"/>
          </a:xfrm>
        </p:spPr>
      </p:pic>
    </p:spTree>
    <p:extLst>
      <p:ext uri="{BB962C8B-B14F-4D97-AF65-F5344CB8AC3E}">
        <p14:creationId xmlns:p14="http://schemas.microsoft.com/office/powerpoint/2010/main" val="23136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83280" cy="10315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u="sng" dirty="0">
                <a:latin typeface="Arial Black" panose="020B0A04020102020204" pitchFamily="34" charset="0"/>
              </a:rPr>
              <a:t>Наслідки забруднення річкових вод для екосистем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701" y="1757779"/>
            <a:ext cx="5029134" cy="292963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uk-UA" sz="17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tx1"/>
                </a:solidFill>
                <a:latin typeface="Arial Black" panose="020B0A04020102020204" pitchFamily="34" charset="0"/>
              </a:rPr>
              <a:t>Погіршення якості води та її хімічного складу.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7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З</a:t>
            </a:r>
            <a:r>
              <a:rPr lang="uk-UA" sz="17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меншення видової різноманітності річкової флори і фауни</a:t>
            </a:r>
            <a:r>
              <a:rPr lang="uk-UA" sz="1700" b="1" dirty="0">
                <a:solidFill>
                  <a:schemeClr val="tx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деградація екосистем.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Заростання і зникнення водойм.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1700" b="1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2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9D6C66F9-4510-4C5D-BA08-23C954EFE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09" y="1621320"/>
            <a:ext cx="4272490" cy="3202548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628926-A4B6-40ED-B261-E94E548C4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75" y="3487684"/>
            <a:ext cx="3924670" cy="29465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3AFF53-DF30-4739-BCD6-3DC58C5B5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4" y="4222824"/>
            <a:ext cx="4557851" cy="26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83280" cy="10315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u="sng" dirty="0">
                <a:latin typeface="Arial Black" panose="020B0A04020102020204" pitchFamily="34" charset="0"/>
              </a:rPr>
              <a:t>Наслідки забруднення річкових вод для людини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007" y="1484243"/>
            <a:ext cx="7004480" cy="477209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Руйнування емалі наших зубів із-за надлишку фтору.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Спалахи гепатитів, спровоковані бактеріями і кишковою паличкою.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Перевантаження організму залізом, що викликає порушення формування кісткової тканини.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Накопичення свинцю, хрому, кадмію, </a:t>
            </a:r>
            <a:r>
              <a:rPr lang="uk-UA" sz="1400" dirty="0" err="1">
                <a:solidFill>
                  <a:schemeClr val="tx1"/>
                </a:solidFill>
                <a:latin typeface="Arial Black" panose="020B0A04020102020204" pitchFamily="34" charset="0"/>
              </a:rPr>
              <a:t>бензапирену</a:t>
            </a: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, а також хлор у воді провокують поява онкології і нервових розладів.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Інфекційні і кишкові захворювання: від тифу і дизентерії до холери.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Погіршення стану волосся і шкіри.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З’єднання фенолу і фтору негативно впливають на роботу печінки.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Зараження паразитами.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chemeClr val="tx1"/>
                </a:solidFill>
                <a:latin typeface="Arial Black" panose="020B0A04020102020204" pitchFamily="34" charset="0"/>
              </a:rPr>
              <a:t>Радіоактивні ізотопи і пестициди накопичуються в організмах і циркулюють в харчових ланцюжках, руйнуючи тканини і призводячи до безпліддя і генетичних мутацій.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3EDE11D-F8D8-400C-85A6-9CC58E33F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1631" y="5193437"/>
            <a:ext cx="4598632" cy="106290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sz="4900" dirty="0">
                <a:solidFill>
                  <a:schemeClr val="accent6"/>
                </a:solidFill>
                <a:latin typeface="Arial Black" panose="020B0A04020102020204" pitchFamily="34" charset="0"/>
              </a:rPr>
              <a:t>60% води в нашій країні екологи визнають непридатними для пиття!</a:t>
            </a:r>
            <a:endParaRPr lang="uk-UA" dirty="0">
              <a:solidFill>
                <a:schemeClr val="accent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95655A-AC93-48E1-BD79-BC711E65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30" y="1775534"/>
            <a:ext cx="4598633" cy="33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61639"/>
            <a:ext cx="10883280" cy="1695635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u="sng" dirty="0">
                <a:latin typeface="Arial Black" panose="020B0A04020102020204" pitchFamily="34" charset="0"/>
              </a:rPr>
            </a:br>
            <a:r>
              <a:rPr lang="uk-UA" sz="3100" b="1" u="sng" dirty="0">
                <a:latin typeface="Arial Black" panose="020B0A04020102020204" pitchFamily="34" charset="0"/>
              </a:rPr>
              <a:t>Річкові води Чорнобильського заповідника</a:t>
            </a:r>
            <a:br>
              <a:rPr lang="uk-UA" sz="3100" b="1" u="sng" dirty="0">
                <a:latin typeface="Arial Black" panose="020B0A04020102020204" pitchFamily="34" charset="0"/>
              </a:rPr>
            </a:br>
            <a:br>
              <a:rPr lang="uk-UA" sz="4000" b="1" u="sng" dirty="0">
                <a:latin typeface="Arial Black" panose="020B0A04020102020204" pitchFamily="34" charset="0"/>
              </a:rPr>
            </a:b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Поверхневі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водні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об’єкти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Заповідника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представлені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рікою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Прип’ять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її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основною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притокою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–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річкою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Уж,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малими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річками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нижчих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порядків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заплавними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озерами,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штучними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об’єктами</a:t>
            </a:r>
            <a:r>
              <a:rPr lang="ru-RU" sz="1600" b="1" dirty="0">
                <a:solidFill>
                  <a:srgbClr val="FFFF00"/>
                </a:solidFill>
                <a:latin typeface="Arial Black" panose="020B0A04020102020204" pitchFamily="34" charset="0"/>
              </a:rPr>
              <a:t> та болотами.</a:t>
            </a:r>
            <a:br>
              <a:rPr lang="ru-RU" sz="40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uk-UA" sz="4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512" y="2157274"/>
            <a:ext cx="5883997" cy="3841612"/>
          </a:xfrm>
        </p:spPr>
        <p:txBody>
          <a:bodyPr>
            <a:noAutofit/>
          </a:bodyPr>
          <a:lstStyle/>
          <a:p>
            <a:r>
              <a:rPr lang="uk-UA" sz="1600" b="1" i="0" u="sng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Основними негативними моментами, що нині впливають на річки басейну верхньої Прип’яті є:</a:t>
            </a:r>
            <a:r>
              <a:rPr lang="uk-UA" sz="1600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замулення, яке пов’язане з ерозією на водозборі; забруднення; зарегулювання; спрямлення; погіршення самоочисної здатності; збіднення генофонду тварин і рослин.</a:t>
            </a:r>
          </a:p>
          <a:p>
            <a:r>
              <a:rPr lang="uk-UA" sz="1600" b="1" i="0" u="sng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Річка Уж міліє </a:t>
            </a:r>
            <a:r>
              <a:rPr lang="uk-UA" sz="1600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та заростає. Продовжується процес </a:t>
            </a:r>
            <a:r>
              <a:rPr lang="uk-UA" sz="1600" b="1" i="0" dirty="0" err="1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евтрофікації</a:t>
            </a:r>
            <a:r>
              <a:rPr lang="uk-UA" sz="1600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– річка замулюється та забруднюється речовинами, які викликають розвиток вищої водної рослинності, а також водоростей та мікроорганізмів.</a:t>
            </a:r>
            <a:endParaRPr lang="uk-UA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9F56F84-7F53-4985-ACE7-3448F5DC3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31" y="2301737"/>
            <a:ext cx="5255581" cy="3957020"/>
          </a:xfrm>
        </p:spPr>
      </p:pic>
    </p:spTree>
    <p:extLst>
      <p:ext uri="{BB962C8B-B14F-4D97-AF65-F5344CB8AC3E}">
        <p14:creationId xmlns:p14="http://schemas.microsoft.com/office/powerpoint/2010/main" val="7550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BA8FA-C4D8-4207-97EE-7707FB15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60" y="230778"/>
            <a:ext cx="10883280" cy="683624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>
                <a:latin typeface="Arial Black" panose="020B0A04020102020204" pitchFamily="34" charset="0"/>
              </a:rPr>
              <a:t>Що ти можеш зробити для зменшення забруднення річкових вод?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493" y="1331651"/>
            <a:ext cx="6904499" cy="5073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uk-UA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DB8C6150-803B-4743-A339-FBAC659C1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69" y="1411551"/>
            <a:ext cx="4935538" cy="269881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93E9B-C733-4883-A812-24AE7F53E495}"/>
              </a:ext>
            </a:extLst>
          </p:cNvPr>
          <p:cNvSpPr txBox="1"/>
          <p:nvPr/>
        </p:nvSpPr>
        <p:spPr>
          <a:xfrm>
            <a:off x="248575" y="1331650"/>
            <a:ext cx="67914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400" dirty="0">
                <a:latin typeface="Arial Black" panose="020B0A04020102020204" pitchFamily="34" charset="0"/>
              </a:rPr>
              <a:t>Утилізуйте відходи правильно. Ніколи не зливайте в каналізацію відходи, які не розкладаються: фарби, моторне масло, розчинники та очищувачі, аміак, хімікати для басейну.</a:t>
            </a:r>
          </a:p>
          <a:p>
            <a:pPr algn="just"/>
            <a:endParaRPr lang="uk-UA" sz="1400" dirty="0">
              <a:latin typeface="Arial Black" panose="020B0A040201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400" dirty="0" err="1">
                <a:latin typeface="Arial Black" panose="020B0A04020102020204" pitchFamily="34" charset="0"/>
              </a:rPr>
              <a:t>Економте</a:t>
            </a:r>
            <a:r>
              <a:rPr lang="uk-UA" sz="1400" dirty="0">
                <a:latin typeface="Arial Black" panose="020B0A04020102020204" pitchFamily="34" charset="0"/>
              </a:rPr>
              <a:t> якомога більше води. Економія води дуже важлива для збереження водних ресурсів планети. Очищення питної води і води для ведення домашнього господарства вимагає багато зусиль та енергоресурсів, тому </a:t>
            </a:r>
            <a:r>
              <a:rPr lang="uk-UA" sz="1400" dirty="0" err="1">
                <a:latin typeface="Arial Black" panose="020B0A04020102020204" pitchFamily="34" charset="0"/>
              </a:rPr>
              <a:t>економте</a:t>
            </a:r>
            <a:r>
              <a:rPr lang="uk-UA" sz="1400" dirty="0">
                <a:latin typeface="Arial Black" panose="020B0A04020102020204" pitchFamily="34" charset="0"/>
              </a:rPr>
              <a:t> якомога більше води, особливо під час посухи. </a:t>
            </a:r>
          </a:p>
          <a:p>
            <a:pPr algn="just"/>
            <a:endParaRPr lang="uk-UA" sz="1400" dirty="0">
              <a:latin typeface="Arial Black" panose="020B0A040201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400" dirty="0">
                <a:latin typeface="Arial Black" panose="020B0A04020102020204" pitchFamily="34" charset="0"/>
              </a:rPr>
              <a:t>Намагайтеся не використовувати пластик. Так як пластик не </a:t>
            </a:r>
            <a:r>
              <a:rPr lang="uk-UA" sz="1400" dirty="0" err="1">
                <a:latin typeface="Arial Black" panose="020B0A04020102020204" pitchFamily="34" charset="0"/>
              </a:rPr>
              <a:t>біорозкладаний</a:t>
            </a:r>
            <a:r>
              <a:rPr lang="uk-UA" sz="1400" dirty="0">
                <a:latin typeface="Arial Black" panose="020B0A04020102020204" pitchFamily="34" charset="0"/>
              </a:rPr>
              <a:t>, він накопичується в річках, озерах, морях.</a:t>
            </a:r>
          </a:p>
          <a:p>
            <a:pPr algn="just"/>
            <a:endParaRPr lang="uk-UA" sz="1400" dirty="0">
              <a:latin typeface="Arial Black" panose="020B0A040201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uk-UA" sz="1400" dirty="0">
                <a:latin typeface="Arial Black" panose="020B0A04020102020204" pitchFamily="34" charset="0"/>
              </a:rPr>
              <a:t>Не використовуйте пестициди і гербіциди. Ці хімікати потрапляють у </a:t>
            </a:r>
            <a:r>
              <a:rPr lang="uk-UA" sz="1400" dirty="0" err="1">
                <a:latin typeface="Arial Black" panose="020B0A04020102020204" pitchFamily="34" charset="0"/>
              </a:rPr>
              <a:t>грунт</a:t>
            </a:r>
            <a:r>
              <a:rPr lang="uk-UA" sz="1400" dirty="0">
                <a:latin typeface="Arial Black" panose="020B0A04020102020204" pitchFamily="34" charset="0"/>
              </a:rPr>
              <a:t> і просочується у воду. Забруднена вода чинить негативний вплив на навколишнє середовище і на людей, які від неї залежать. </a:t>
            </a:r>
          </a:p>
          <a:p>
            <a:pPr algn="just"/>
            <a:endParaRPr lang="uk-UA" sz="1400" dirty="0">
              <a:latin typeface="Arial Black" panose="020B0A040201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Arial Black" panose="020B0A04020102020204" pitchFamily="34" charset="0"/>
              </a:rPr>
              <a:t>Допомагайте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прибирати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сміття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навколо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водойм</a:t>
            </a:r>
            <a:r>
              <a:rPr lang="ru-RU" sz="1400" dirty="0">
                <a:latin typeface="Arial Black" panose="020B0A04020102020204" pitchFamily="34" charset="0"/>
              </a:rPr>
              <a:t>. </a:t>
            </a:r>
            <a:r>
              <a:rPr lang="ru-RU" sz="1400" dirty="0" err="1">
                <a:latin typeface="Arial Black" panose="020B0A04020102020204" pitchFamily="34" charset="0"/>
              </a:rPr>
              <a:t>Якщо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ви</a:t>
            </a:r>
            <a:r>
              <a:rPr lang="ru-RU" sz="1400" dirty="0">
                <a:latin typeface="Arial Black" panose="020B0A04020102020204" pitchFamily="34" charset="0"/>
              </a:rPr>
              <a:t> живете недалеко </a:t>
            </a:r>
            <a:r>
              <a:rPr lang="ru-RU" sz="1400" dirty="0" err="1">
                <a:latin typeface="Arial Black" panose="020B0A04020102020204" pitchFamily="34" charset="0"/>
              </a:rPr>
              <a:t>від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місцевого</a:t>
            </a:r>
            <a:r>
              <a:rPr lang="ru-RU" sz="1400" dirty="0">
                <a:latin typeface="Arial Black" panose="020B0A04020102020204" pitchFamily="34" charset="0"/>
              </a:rPr>
              <a:t> водного </a:t>
            </a:r>
            <a:r>
              <a:rPr lang="ru-RU" sz="1400" dirty="0" err="1">
                <a:latin typeface="Arial Black" panose="020B0A04020102020204" pitchFamily="34" charset="0"/>
              </a:rPr>
              <a:t>джерела</a:t>
            </a:r>
            <a:r>
              <a:rPr lang="ru-RU" sz="1400" dirty="0">
                <a:latin typeface="Arial Black" panose="020B0A04020102020204" pitchFamily="34" charset="0"/>
              </a:rPr>
              <a:t>, </a:t>
            </a:r>
            <a:r>
              <a:rPr lang="ru-RU" sz="1400" dirty="0" err="1">
                <a:latin typeface="Arial Black" panose="020B0A04020102020204" pitchFamily="34" charset="0"/>
              </a:rPr>
              <a:t>ви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багато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чого</a:t>
            </a:r>
            <a:r>
              <a:rPr lang="ru-RU" sz="1400" dirty="0">
                <a:latin typeface="Arial Black" panose="020B0A04020102020204" pitchFamily="34" charset="0"/>
              </a:rPr>
              <a:t> можете </a:t>
            </a:r>
            <a:r>
              <a:rPr lang="ru-RU" sz="1400" dirty="0" err="1">
                <a:latin typeface="Arial Black" panose="020B0A04020102020204" pitchFamily="34" charset="0"/>
              </a:rPr>
              <a:t>зробити</a:t>
            </a:r>
            <a:r>
              <a:rPr lang="ru-RU" sz="1400" dirty="0">
                <a:latin typeface="Arial Black" panose="020B0A04020102020204" pitchFamily="34" charset="0"/>
              </a:rPr>
              <a:t> для того, </a:t>
            </a:r>
            <a:r>
              <a:rPr lang="ru-RU" sz="1400" dirty="0" err="1">
                <a:latin typeface="Arial Black" panose="020B0A04020102020204" pitchFamily="34" charset="0"/>
              </a:rPr>
              <a:t>щоб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захистити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його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від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забруднення</a:t>
            </a:r>
            <a:r>
              <a:rPr lang="ru-RU" sz="1400" dirty="0">
                <a:latin typeface="Arial Black" panose="020B0A04020102020204" pitchFamily="34" charset="0"/>
              </a:rPr>
              <a:t>. </a:t>
            </a:r>
            <a:r>
              <a:rPr lang="ru-RU" sz="1400" dirty="0" err="1">
                <a:latin typeface="Arial Black" panose="020B0A04020102020204" pitchFamily="34" charset="0"/>
              </a:rPr>
              <a:t>Періодично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приймайте</a:t>
            </a:r>
            <a:r>
              <a:rPr lang="ru-RU" sz="1400" dirty="0">
                <a:latin typeface="Arial Black" panose="020B0A04020102020204" pitchFamily="34" charset="0"/>
              </a:rPr>
              <a:t> участь у </a:t>
            </a:r>
            <a:r>
              <a:rPr lang="ru-RU" sz="1400" dirty="0" err="1">
                <a:latin typeface="Arial Black" panose="020B0A04020102020204" pitchFamily="34" charset="0"/>
              </a:rPr>
              <a:t>суботниках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або</a:t>
            </a:r>
            <a:r>
              <a:rPr lang="ru-RU" sz="1400" dirty="0">
                <a:latin typeface="Arial Black" panose="020B0A04020102020204" pitchFamily="34" charset="0"/>
              </a:rPr>
              <a:t> станьте </a:t>
            </a:r>
            <a:r>
              <a:rPr lang="ru-RU" sz="1400" dirty="0" err="1">
                <a:latin typeface="Arial Black" panose="020B0A04020102020204" pitchFamily="34" charset="0"/>
              </a:rPr>
              <a:t>ініціатором</a:t>
            </a:r>
            <a:r>
              <a:rPr lang="ru-RU" sz="1400" dirty="0">
                <a:latin typeface="Arial Black" panose="020B0A04020102020204" pitchFamily="34" charset="0"/>
              </a:rPr>
              <a:t> такого заходу та </a:t>
            </a:r>
            <a:r>
              <a:rPr lang="ru-RU" sz="1400" dirty="0" err="1">
                <a:latin typeface="Arial Black" panose="020B0A04020102020204" pitchFamily="34" charset="0"/>
              </a:rPr>
              <a:t>організуйте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розчищення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берегів</a:t>
            </a:r>
            <a:r>
              <a:rPr lang="ru-RU" sz="1400" dirty="0"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latin typeface="Arial Black" panose="020B0A04020102020204" pitchFamily="34" charset="0"/>
              </a:rPr>
              <a:t>водойм</a:t>
            </a:r>
            <a:r>
              <a:rPr lang="ru-RU" sz="1400" dirty="0">
                <a:latin typeface="Arial Black" panose="020B0A04020102020204" pitchFamily="34" charset="0"/>
              </a:rPr>
              <a:t>.</a:t>
            </a:r>
            <a:endParaRPr lang="uk-UA" sz="1400" dirty="0">
              <a:latin typeface="Arial Black" panose="020B0A040201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C5E8A8-1A89-4D7E-B4CA-A618AD79A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70" y="4110361"/>
            <a:ext cx="4935538" cy="25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5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Місце для вмісту 19">
            <a:extLst>
              <a:ext uri="{FF2B5EF4-FFF2-40B4-BE49-F238E27FC236}">
                <a16:creationId xmlns:a16="http://schemas.microsoft.com/office/drawing/2014/main" id="{5E38A594-3E4C-4FB0-87F2-EAF016B051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E5F5B-37E6-4C2E-9807-6A364773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493" y="1331651"/>
            <a:ext cx="6904499" cy="50736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uk-UA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4A40287-E420-4004-A580-9A17E840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847" y="4566985"/>
            <a:ext cx="8534400" cy="1918727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err="1"/>
              <a:t>Пам</a:t>
            </a:r>
            <a:r>
              <a:rPr lang="en-US" sz="4800" b="1" dirty="0"/>
              <a:t>’</a:t>
            </a:r>
            <a:r>
              <a:rPr lang="uk-UA" sz="4800" b="1" dirty="0" err="1"/>
              <a:t>ятай</a:t>
            </a:r>
            <a:r>
              <a:rPr lang="uk-UA" sz="4800" b="1" dirty="0"/>
              <a:t>! Майбутнє наших водойм – у наших руках!</a:t>
            </a:r>
          </a:p>
        </p:txBody>
      </p:sp>
    </p:spTree>
    <p:extLst>
      <p:ext uri="{BB962C8B-B14F-4D97-AF65-F5344CB8AC3E}">
        <p14:creationId xmlns:p14="http://schemas.microsoft.com/office/powerpoint/2010/main" val="6946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1517</TotalTime>
  <Words>1145</Words>
  <Application>Microsoft Office PowerPoint</Application>
  <PresentationFormat>Широкий екран</PresentationFormat>
  <Paragraphs>51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Arial Black</vt:lpstr>
      <vt:lpstr>Calibri</vt:lpstr>
      <vt:lpstr>Century Gothic</vt:lpstr>
      <vt:lpstr>Symbol</vt:lpstr>
      <vt:lpstr>Times New Roman</vt:lpstr>
      <vt:lpstr>Wingdings</vt:lpstr>
      <vt:lpstr>Wingdings 3</vt:lpstr>
      <vt:lpstr>Скибка</vt:lpstr>
      <vt:lpstr>Міжнародний день чистих берегів</vt:lpstr>
      <vt:lpstr>Презентація PowerPoint</vt:lpstr>
      <vt:lpstr>Джерела забруднення річкових вод</vt:lpstr>
      <vt:lpstr>Джерела забруднення річкових вод</vt:lpstr>
      <vt:lpstr>Наслідки забруднення річкових вод для екосистем</vt:lpstr>
      <vt:lpstr>Наслідки забруднення річкових вод для людини</vt:lpstr>
      <vt:lpstr> Річкові води Чорнобильського заповідника  Поверхневі водні об’єкти Заповідника представлені рікою Прип’ять, її основною притокою – річкою Уж, малими річками нижчих порядків, заплавними озерами, штучними об’єктами та болотами. </vt:lpstr>
      <vt:lpstr>Що ти можеш зробити для зменшення забруднення річкових вод?</vt:lpstr>
      <vt:lpstr>Пам’ятай! Майбутнє наших водойм – у наших руках!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34</cp:revision>
  <dcterms:created xsi:type="dcterms:W3CDTF">2020-09-15T08:03:33Z</dcterms:created>
  <dcterms:modified xsi:type="dcterms:W3CDTF">2024-10-31T12:15:31Z</dcterms:modified>
</cp:coreProperties>
</file>